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4" r:id="rId1"/>
  </p:sldMasterIdLst>
  <p:notesMasterIdLst>
    <p:notesMasterId r:id="rId47"/>
  </p:notes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59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69" r:id="rId18"/>
    <p:sldId id="303" r:id="rId19"/>
    <p:sldId id="273" r:id="rId20"/>
    <p:sldId id="274" r:id="rId21"/>
    <p:sldId id="275" r:id="rId22"/>
    <p:sldId id="276" r:id="rId23"/>
    <p:sldId id="280" r:id="rId24"/>
    <p:sldId id="278" r:id="rId25"/>
    <p:sldId id="281" r:id="rId26"/>
    <p:sldId id="282" r:id="rId27"/>
    <p:sldId id="286" r:id="rId28"/>
    <p:sldId id="283" r:id="rId29"/>
    <p:sldId id="284" r:id="rId30"/>
    <p:sldId id="287" r:id="rId31"/>
    <p:sldId id="288" r:id="rId32"/>
    <p:sldId id="289" r:id="rId33"/>
    <p:sldId id="292" r:id="rId34"/>
    <p:sldId id="293" r:id="rId35"/>
    <p:sldId id="294" r:id="rId36"/>
    <p:sldId id="296" r:id="rId37"/>
    <p:sldId id="295" r:id="rId38"/>
    <p:sldId id="297" r:id="rId39"/>
    <p:sldId id="298" r:id="rId40"/>
    <p:sldId id="299" r:id="rId41"/>
    <p:sldId id="300" r:id="rId42"/>
    <p:sldId id="301" r:id="rId43"/>
    <p:sldId id="302" r:id="rId44"/>
    <p:sldId id="304" r:id="rId45"/>
    <p:sldId id="305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3ADF169A-707B-FB46-A4F6-58D28990402E}">
          <p14:sldIdLst>
            <p14:sldId id="256"/>
          </p14:sldIdLst>
        </p14:section>
        <p14:section name="Outline" id="{8C30F551-2E77-0046-90BF-16CCB81CB04A}">
          <p14:sldIdLst>
            <p14:sldId id="257"/>
          </p14:sldIdLst>
        </p14:section>
        <p14:section name="Introduction" id="{6660337B-5799-7243-B3F8-AA845EA5747F}">
          <p14:sldIdLst>
            <p14:sldId id="260"/>
            <p14:sldId id="258"/>
            <p14:sldId id="261"/>
            <p14:sldId id="262"/>
            <p14:sldId id="263"/>
            <p14:sldId id="264"/>
          </p14:sldIdLst>
        </p14:section>
        <p14:section name="Background" id="{1E40A8F6-5333-034A-ACC5-1D0186818114}">
          <p14:sldIdLst>
            <p14:sldId id="259"/>
            <p14:sldId id="265"/>
            <p14:sldId id="266"/>
            <p14:sldId id="267"/>
            <p14:sldId id="268"/>
            <p14:sldId id="270"/>
            <p14:sldId id="271"/>
            <p14:sldId id="272"/>
            <p14:sldId id="269"/>
            <p14:sldId id="303"/>
            <p14:sldId id="273"/>
            <p14:sldId id="274"/>
            <p14:sldId id="275"/>
          </p14:sldIdLst>
        </p14:section>
        <p14:section name="Stateless Clients" id="{C0BE530E-8DCD-9545-B3A6-B68429B6369A}">
          <p14:sldIdLst>
            <p14:sldId id="276"/>
            <p14:sldId id="280"/>
            <p14:sldId id="278"/>
            <p14:sldId id="281"/>
            <p14:sldId id="282"/>
            <p14:sldId id="286"/>
            <p14:sldId id="283"/>
            <p14:sldId id="284"/>
          </p14:sldIdLst>
        </p14:section>
        <p14:section name="Implementation" id="{EFAC4C23-C500-6541-9077-BD19A2214C47}">
          <p14:sldIdLst>
            <p14:sldId id="287"/>
          </p14:sldIdLst>
        </p14:section>
        <p14:section name="Results" id="{E3065FF8-8FDA-CF49-851C-F8C96F59FCCD}">
          <p14:sldIdLst>
            <p14:sldId id="288"/>
            <p14:sldId id="289"/>
            <p14:sldId id="292"/>
            <p14:sldId id="293"/>
            <p14:sldId id="294"/>
            <p14:sldId id="296"/>
            <p14:sldId id="295"/>
            <p14:sldId id="297"/>
            <p14:sldId id="298"/>
            <p14:sldId id="299"/>
            <p14:sldId id="300"/>
            <p14:sldId id="301"/>
            <p14:sldId id="302"/>
            <p14:sldId id="304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24"/>
    <p:restoredTop sz="92597"/>
  </p:normalViewPr>
  <p:slideViewPr>
    <p:cSldViewPr snapToGrid="0" snapToObjects="1">
      <p:cViewPr varScale="1">
        <p:scale>
          <a:sx n="143" d="100"/>
          <a:sy n="143" d="100"/>
        </p:scale>
        <p:origin x="12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10.png>
</file>

<file path=ppt/media/image13.png>
</file>

<file path=ppt/media/image18.png>
</file>

<file path=ppt/media/image19.png>
</file>

<file path=ppt/media/image19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3F24C0-714B-0A40-ACF5-E48B93FB0C51}" type="datetimeFigureOut">
              <a:rPr lang="en-US" smtClean="0"/>
              <a:t>5/5/19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CC958-1FCC-C64E-A665-6602251AB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712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84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55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88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68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45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18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45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21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74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019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replace graph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486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177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CC958-1FCC-C64E-A665-6602251ABD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45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9FB09-A99F-7547-BD91-42A61871D2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1F122-F204-4541-83A6-D0D9062AB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D281B-6C4F-7B42-B32E-3C3F7C4BF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0F71-048E-D642-BC1C-6F6EFFF2D05B}" type="datetime1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2C7CF-8700-7A42-B50A-7E59FBE23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6F13-36FA-4D4E-BA3A-2687161FF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38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FCC63-F5A5-CA42-AF9B-E6AA5792C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7BE577-1405-6A45-9F99-D867E200C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9FDE8-9BC8-B147-94C9-4CB0721D2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DEBA1-B8EE-2F42-B962-342DF7D37FAD}" type="datetime1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7111C-C02A-1C48-9E75-EFD99D5D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ABF9B-D8BB-9B42-B9BD-2A961CFEF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82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976724-DF72-2442-9D9A-0F7FB04AD6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1B2780-B54B-8A46-BA52-1221785EA0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8E0D6-716C-034F-8D31-C6D6D9727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1AC4B-5273-DB47-9344-DA27C7EA6633}" type="datetime1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A10D4-9894-8A4F-B965-7BD2339B8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46400-4668-3148-B289-78B86890D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952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B1F24-AB89-3F4F-BCBA-7ECF953E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1E8D2-6BC0-384B-8A60-6BB5940DB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B4118-60F8-434A-BEF5-6D6BF168F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7B8D-A930-D24D-AC3C-2ACA1E85DFD2}" type="datetime1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88D3F-AB9B-3447-A927-221915E39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A0EBF-F489-A845-8723-31E460269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1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6357A-E737-4E42-805C-1F9847807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D54C8-1AEC-1445-A202-0492A9D0C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83C08-E73B-0847-B729-6B3ED0EC8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ABFB8-F2EC-084B-A167-EC6A2AACDB2F}" type="datetime1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D227D-A3D7-244A-932D-933B4FF4A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32E6F-8F73-8A4A-A6C9-61C339F13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146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03292-E27A-2145-B5FF-CD7AEA619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88BB1-84BB-2549-832E-987D6EDAFE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5AFAF-2798-4342-A863-746A5AD49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7126D-975F-6846-8FEF-BCF96DC6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8059-1AC6-BC40-A76E-E4EC98B149CB}" type="datetime1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84F20-7BDA-3E46-A156-7A00CD21D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9EC913-BE36-0042-A450-FAB33D7D2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432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6453D-5BEA-8843-AF7A-0550A3E38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63ADF-4415-D744-A9B1-11779F13C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EA56CB-CBEF-164F-BEC0-AE41CB5556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438D5D-E5E7-0542-AC79-CB0EEE8291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060BEE-9B4B-B04D-B9B2-4CDF524837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291692-45EC-8743-A5B9-1F0659113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4B8F0-B5ED-484D-93D5-B1D90BE71957}" type="datetime1">
              <a:rPr lang="en-US" smtClean="0"/>
              <a:t>5/5/19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C5F848-D496-194A-8C4B-0B4AAB42E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41CB25-0CE2-1D4C-A2E5-5EBE45496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9975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0FEE-7996-4849-A452-27EC983DD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E79431-4B42-3F43-B57A-76BFC3AC6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637E0-5811-AC4B-9248-DCEDF03A00BE}" type="datetime1">
              <a:rPr lang="en-US" smtClean="0"/>
              <a:t>5/5/19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D61BB3-B613-F140-A1AF-EFA198CEF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CFE22D-E7CB-E24F-BA4B-57A5FB4B0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549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7CB9F4-D2B3-274F-8D4B-466AD16B7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489DC-4A60-B449-B38D-200FD24B53B4}" type="datetime1">
              <a:rPr lang="en-US" smtClean="0"/>
              <a:t>5/5/19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B2DFEA-D1A7-F84A-9F9D-39AA325AF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CC9CF-052B-654E-AF53-226B14D7D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38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27538-A25F-8246-A9F5-B6125822D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A050F-DBF2-0C40-96F0-1FEB0B3E4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"/>
            <a:ext cx="7008812" cy="6858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3644E-6460-BD44-A6DB-78F9CF84E6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EC253D-12D2-5E43-8FB5-5176CC6C2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5DE74-D8EE-294D-A248-245F7D6FEB40}" type="datetime1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F12AC-1D89-AB40-B651-5984AF944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356CF-3C38-0A42-B44D-476673DE9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764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E7AC9-B6F2-4B4F-A91D-97E8EC2BA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E377DA-0480-7B4A-BA06-E27C40D058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1FAB0-F51F-404D-9253-7D84DF468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7794AC-CC60-BF49-940E-2CB8AD5A0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B8EBF-1BD0-BC48-9CAC-E37C00E45100}" type="datetime1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FEEB1F-FF12-374C-AAE7-13F6AF550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6868BE-F204-824D-A95C-1BD450FB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21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EC53A-A66A-8A40-AB74-8C871C4F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87F40-7A21-0440-8C8D-4DD9C11DD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4296E-3AF0-D244-87E3-A6F39C7A37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A6F59-1A1E-884B-8097-4974C0C88363}" type="datetime1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1CD12-4B3B-8A4B-935E-3D035B79DF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6887F-30DA-1D47-BEE2-EF82499CB1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D8B0F-0092-5844-912A-348AA0D90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62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83C9A-EE8E-5A43-8B9E-3581E417C1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Implementing Stateless Clients in Ethereum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EA2A56-B7DF-D548-9F48-CE2EB9398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242708"/>
          </a:xfrm>
        </p:spPr>
        <p:txBody>
          <a:bodyPr>
            <a:normAutofit/>
          </a:bodyPr>
          <a:lstStyle/>
          <a:p>
            <a:r>
              <a:rPr lang="en-US" dirty="0"/>
              <a:t>Souvik Banerjee</a:t>
            </a:r>
            <a:br>
              <a:rPr lang="en-US" dirty="0"/>
            </a:br>
            <a:endParaRPr lang="en-US" dirty="0"/>
          </a:p>
          <a:p>
            <a:r>
              <a:rPr lang="en-US" dirty="0"/>
              <a:t>Advisor: Vijay Chidambaram</a:t>
            </a:r>
            <a:br>
              <a:rPr lang="en-US" dirty="0"/>
            </a:br>
            <a:r>
              <a:rPr lang="en-US" dirty="0"/>
              <a:t>Second Reader: Chris Rossbach</a:t>
            </a:r>
          </a:p>
          <a:p>
            <a:r>
              <a:rPr lang="en-US" dirty="0"/>
              <a:t>Third Reader: Alan K. Cline</a:t>
            </a:r>
          </a:p>
        </p:txBody>
      </p:sp>
    </p:spTree>
    <p:extLst>
      <p:ext uri="{BB962C8B-B14F-4D97-AF65-F5344CB8AC3E}">
        <p14:creationId xmlns:p14="http://schemas.microsoft.com/office/powerpoint/2010/main" val="1262144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5455D-176A-844B-BCC2-061D835F0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5322C-F939-E242-8425-04925B2F9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the outside world communicates with Ethereum</a:t>
            </a:r>
          </a:p>
          <a:p>
            <a:r>
              <a:rPr lang="en-US" dirty="0"/>
              <a:t>Transactions have </a:t>
            </a:r>
            <a:r>
              <a:rPr lang="en-US" i="1" dirty="0"/>
              <a:t>senders</a:t>
            </a:r>
            <a:r>
              <a:rPr lang="en-US" dirty="0"/>
              <a:t> and </a:t>
            </a:r>
            <a:r>
              <a:rPr lang="en-US" i="1" dirty="0"/>
              <a:t>receivers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0AD1F1-1F73-A241-8813-4A9F56835C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69066" y="2739871"/>
            <a:ext cx="7478183" cy="398689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65191-7DA6-9F4E-BB97-6FFC0F12A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46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F18B3-F7DF-904D-8332-991EEDB1C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B7285-B55B-0A4E-8B77-E1A267816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Blocks contain many transactions and a </a:t>
            </a:r>
            <a:r>
              <a:rPr lang="en-US" i="1" dirty="0"/>
              <a:t>block header</a:t>
            </a:r>
          </a:p>
          <a:p>
            <a:r>
              <a:rPr lang="en-US" dirty="0"/>
              <a:t>Hashed with SHA-3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540629-398F-9349-A2B8-DC8F52BD9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1" y="2763872"/>
            <a:ext cx="9685866" cy="392479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D255C-2B23-C641-9710-47D215F9E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32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B30E-EBB8-9645-B8B2-54F71D86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RLP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C684A-D8E8-A144-B145-9118B0FB6E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Encoding scheme for serializing data structures</a:t>
            </a:r>
          </a:p>
          <a:p>
            <a:r>
              <a:rPr lang="en-US" dirty="0"/>
              <a:t>Similar to JSON, but only supports lists and binary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20F651-6A7B-3245-815C-063391562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063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AB9CD-9B44-6D40-B1B6-7F5DFA595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Merkle-Patricia </a:t>
            </a:r>
            <a:r>
              <a:rPr lang="en-US" dirty="0" err="1"/>
              <a:t>Trie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37477-1575-A145-AD53-C0BB09F2C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Ethereum stores account balances and other metadata</a:t>
            </a:r>
          </a:p>
          <a:p>
            <a:pPr lvl="1"/>
            <a:r>
              <a:rPr lang="en-US" dirty="0"/>
              <a:t>Ethereum </a:t>
            </a:r>
            <a:r>
              <a:rPr lang="en-US" i="1" dirty="0"/>
              <a:t>world state</a:t>
            </a:r>
            <a:endParaRPr lang="en-US" dirty="0"/>
          </a:p>
          <a:p>
            <a:r>
              <a:rPr lang="en-US" dirty="0"/>
              <a:t>Builds upon both Merkle trees and radix tries</a:t>
            </a:r>
          </a:p>
          <a:p>
            <a:r>
              <a:rPr lang="en-US" dirty="0"/>
              <a:t>Nodes are serialized with RLP and link to child nodes by their SHA-3 hash</a:t>
            </a:r>
          </a:p>
          <a:p>
            <a:pPr lvl="1"/>
            <a:r>
              <a:rPr lang="en-US" dirty="0"/>
              <a:t>Hashes for child nodes are stored </a:t>
            </a:r>
            <a:r>
              <a:rPr lang="en-US" i="1" dirty="0"/>
              <a:t>inside</a:t>
            </a:r>
            <a:r>
              <a:rPr lang="en-US" dirty="0"/>
              <a:t> the parent node</a:t>
            </a:r>
          </a:p>
          <a:p>
            <a:pPr lvl="1"/>
            <a:r>
              <a:rPr lang="en-US" dirty="0"/>
              <a:t>Hash of a node depends on hashes of its children, which are dependent on the hashes of grandchildren, etc.</a:t>
            </a:r>
          </a:p>
          <a:p>
            <a:pPr lvl="1"/>
            <a:r>
              <a:rPr lang="en-US" dirty="0"/>
              <a:t>Hash of the root node uniquely identifies the entire </a:t>
            </a:r>
            <a:r>
              <a:rPr lang="en-US" dirty="0" err="1"/>
              <a:t>trie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BBD52-C079-7C42-BA0D-2628AE9A0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781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6434A-7887-8246-A312-F9147FBC1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Merkle-Patricia Trie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63B140-F5EE-5649-9844-9335827DDE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59929"/>
            <a:ext cx="10515600" cy="34827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EC5D7-266E-1444-B4A2-057267CD6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78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B34FE-503A-E640-9EEA-E61297CA5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Merkle-Patricia </a:t>
            </a:r>
            <a:r>
              <a:rPr lang="en-US" dirty="0" err="1"/>
              <a:t>Trie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7D59E3-72C7-FF40-AF2F-1E0694986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565" t="9875" r="6763" b="12463"/>
          <a:stretch/>
        </p:blipFill>
        <p:spPr>
          <a:xfrm>
            <a:off x="1492895" y="1581944"/>
            <a:ext cx="9206209" cy="488315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0B8AB-816D-9D4F-BD61-5DCDA0303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14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FD4E5-274F-764A-BF99-F004CBA2E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Merkle-Patricia </a:t>
            </a:r>
            <a:r>
              <a:rPr lang="en-US" dirty="0" err="1"/>
              <a:t>Trie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E5A3F-295E-AD41-B5B0-CCD0F7E7C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used to </a:t>
            </a:r>
            <a:r>
              <a:rPr lang="en-US" i="1" dirty="0"/>
              <a:t>verify</a:t>
            </a:r>
            <a:r>
              <a:rPr lang="en-US" dirty="0"/>
              <a:t> values in the </a:t>
            </a:r>
            <a:r>
              <a:rPr lang="en-US" dirty="0" err="1"/>
              <a:t>trie</a:t>
            </a:r>
            <a:r>
              <a:rPr lang="en-US" dirty="0"/>
              <a:t> (</a:t>
            </a:r>
            <a:r>
              <a:rPr lang="en-US" i="1" dirty="0"/>
              <a:t>Merkle proof</a:t>
            </a:r>
            <a:r>
              <a:rPr lang="en-US" dirty="0"/>
              <a:t>)</a:t>
            </a:r>
          </a:p>
          <a:p>
            <a:r>
              <a:rPr lang="en-US" dirty="0"/>
              <a:t>Merkle Proof of a value </a:t>
            </a:r>
            <a:r>
              <a:rPr lang="en-US" i="1" dirty="0"/>
              <a:t>v</a:t>
            </a:r>
            <a:endParaRPr lang="en-US" dirty="0"/>
          </a:p>
          <a:p>
            <a:pPr lvl="1"/>
            <a:r>
              <a:rPr lang="en-US" dirty="0"/>
              <a:t>Set of nodes along the path to the value </a:t>
            </a:r>
            <a:r>
              <a:rPr lang="en-US" i="1" dirty="0"/>
              <a:t>v</a:t>
            </a:r>
            <a:r>
              <a:rPr lang="en-US" dirty="0"/>
              <a:t> in the </a:t>
            </a:r>
            <a:r>
              <a:rPr lang="en-US" dirty="0" err="1"/>
              <a:t>trie</a:t>
            </a:r>
            <a:endParaRPr lang="en-US" dirty="0"/>
          </a:p>
          <a:p>
            <a:r>
              <a:rPr lang="en-US" dirty="0"/>
              <a:t>Verifying a Merkle Proof</a:t>
            </a:r>
          </a:p>
          <a:p>
            <a:pPr lvl="1"/>
            <a:r>
              <a:rPr lang="en-US" dirty="0"/>
              <a:t>Given the root hash of the </a:t>
            </a:r>
            <a:r>
              <a:rPr lang="en-US" dirty="0" err="1"/>
              <a:t>trie</a:t>
            </a:r>
            <a:r>
              <a:rPr lang="en-US" dirty="0"/>
              <a:t> and a Merkle Proof of </a:t>
            </a:r>
            <a:r>
              <a:rPr lang="en-US" i="1" dirty="0"/>
              <a:t>v, v</a:t>
            </a:r>
            <a:r>
              <a:rPr lang="en-US" dirty="0"/>
              <a:t> can be verified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EB9BE-61F7-1847-862A-F2D846964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59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03C2B-EF35-0E4F-A8D3-7E4C69145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Merkle-Patricia </a:t>
            </a:r>
            <a:r>
              <a:rPr lang="en-US" dirty="0" err="1"/>
              <a:t>Trie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203422-76E3-B548-9099-56F45B8B17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59929"/>
            <a:ext cx="10515600" cy="34827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E1CF3-2D65-A646-9C17-24CA690B3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276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FD4E5-274F-764A-BF99-F004CBA2E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Merkle-Patricia </a:t>
            </a:r>
            <a:r>
              <a:rPr lang="en-US" dirty="0" err="1"/>
              <a:t>Trie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E5A3F-295E-AD41-B5B0-CCD0F7E7C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Merkle-Patricia </a:t>
            </a:r>
            <a:r>
              <a:rPr lang="en-US" dirty="0" err="1"/>
              <a:t>trie</a:t>
            </a:r>
            <a:r>
              <a:rPr lang="en-US" dirty="0"/>
              <a:t> nodes are typically stored in a key-value store</a:t>
            </a:r>
          </a:p>
          <a:p>
            <a:pPr lvl="1"/>
            <a:r>
              <a:rPr lang="en-US" dirty="0" err="1"/>
              <a:t>LevelDB</a:t>
            </a:r>
            <a:r>
              <a:rPr lang="en-US" dirty="0"/>
              <a:t>, </a:t>
            </a:r>
            <a:r>
              <a:rPr lang="en-US" dirty="0" err="1"/>
              <a:t>RocksDB</a:t>
            </a:r>
            <a:endParaRPr lang="en-US" dirty="0"/>
          </a:p>
          <a:p>
            <a:r>
              <a:rPr lang="en-US" dirty="0"/>
              <a:t>“Pointer-chasing”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09FA74-1724-2940-B21F-D5CF88176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8618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E0606-BFD3-2B4C-84D7-BA382A18B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Ethereum State Transition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F89BFA-AEA3-0B46-AFF6-B79CB1E1E16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Applying a single transaction </a:t>
                </a:r>
                <a:r>
                  <a:rPr lang="en-US" i="1" dirty="0"/>
                  <a:t>T</a:t>
                </a:r>
                <a:r>
                  <a:rPr lang="en-US" dirty="0"/>
                  <a:t> to a state </a:t>
                </a:r>
                <a:r>
                  <a:rPr lang="en-US" i="1" dirty="0"/>
                  <a:t>S</a:t>
                </a:r>
                <a:r>
                  <a:rPr lang="en-US" dirty="0"/>
                  <a:t> produces a new state </a:t>
                </a:r>
                <a:r>
                  <a:rPr lang="en-US" i="1" dirty="0"/>
                  <a:t>S’</a:t>
                </a:r>
                <a:br>
                  <a:rPr lang="en-US" i="1" dirty="0"/>
                </a:br>
                <a:br>
                  <a:rPr lang="en-US" i="1" dirty="0"/>
                </a:br>
                <a:br>
                  <a:rPr lang="en-US" i="1" dirty="0"/>
                </a:br>
                <a:endParaRPr lang="en-US" i="1" dirty="0"/>
              </a:p>
              <a:p>
                <a:r>
                  <a:rPr lang="en-US" dirty="0"/>
                  <a:t>A block </a:t>
                </a:r>
                <a:r>
                  <a:rPr lang="en-US" i="1" dirty="0"/>
                  <a:t>B</a:t>
                </a:r>
                <a:r>
                  <a:rPr lang="en-US" dirty="0"/>
                  <a:t> contains multiple transactions </a:t>
                </a:r>
                <a:r>
                  <a:rPr lang="en-US" i="1" dirty="0"/>
                  <a:t>T</a:t>
                </a:r>
                <a:r>
                  <a:rPr lang="en-US" i="1" baseline="-25000" dirty="0"/>
                  <a:t>1</a:t>
                </a:r>
                <a:r>
                  <a:rPr lang="en-US" i="1" dirty="0"/>
                  <a:t>, T</a:t>
                </a:r>
                <a:r>
                  <a:rPr lang="en-US" i="1" baseline="-25000" dirty="0"/>
                  <a:t>2</a:t>
                </a:r>
                <a:r>
                  <a:rPr lang="en-US" i="1" dirty="0"/>
                  <a:t>, …, T</a:t>
                </a:r>
                <a:r>
                  <a:rPr lang="en-US" i="1" baseline="-25000" dirty="0"/>
                  <a:t>n</a:t>
                </a:r>
                <a:r>
                  <a:rPr lang="en-US" dirty="0"/>
                  <a:t>, and the state root hash of </a:t>
                </a:r>
                <a:r>
                  <a:rPr lang="en-US" i="1" dirty="0"/>
                  <a:t>S’</a:t>
                </a:r>
                <a:r>
                  <a:rPr lang="en-US" dirty="0"/>
                  <a:t> obtained from applying the transactions to the state of the previous block </a:t>
                </a:r>
                <a:r>
                  <a:rPr lang="en-US" i="1" dirty="0"/>
                  <a:t>S</a:t>
                </a:r>
              </a:p>
              <a:p>
                <a:endParaRPr lang="en-US" sz="4000" i="1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𝑆𝑇𝐹</m:t>
                      </m:r>
                      <m:d>
                        <m:d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en-US" sz="4000" dirty="0"/>
              </a:p>
              <a:p>
                <a:pPr marL="0" indent="0" algn="ctr">
                  <a:buNone/>
                </a:pPr>
                <a:endParaRPr lang="en-US" i="1" baseline="-25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DF89BFA-AEA3-0B46-AFF6-B79CB1E1E1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6CDDD-EB28-A14E-A6CB-82C0F44DB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914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EBF8E-E8B9-BA47-86C2-F62F1463A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72D7D-AF3F-C44C-9ED1-3585E8DE2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  <a:p>
            <a:r>
              <a:rPr lang="en-US" dirty="0"/>
              <a:t>Background</a:t>
            </a:r>
          </a:p>
          <a:p>
            <a:r>
              <a:rPr lang="en-US" dirty="0"/>
              <a:t>Stateless Clients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Conclusions and Future 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D0D26-54D2-0F46-86A1-AFB8BA89A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4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6DAE0-1D86-6443-A9AA-CDC18E174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Proof-Of-Work Consensus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DDE04-B7B5-6F44-AD85-4DCB44C5B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Ethereum is a distributed system</a:t>
            </a:r>
          </a:p>
          <a:p>
            <a:r>
              <a:rPr lang="en-US" dirty="0"/>
              <a:t>Every </a:t>
            </a:r>
            <a:r>
              <a:rPr lang="en-US" i="1" dirty="0"/>
              <a:t>full node</a:t>
            </a:r>
            <a:r>
              <a:rPr lang="en-US" dirty="0"/>
              <a:t> stores the blockchain and participates in verifying blocks</a:t>
            </a:r>
          </a:p>
          <a:p>
            <a:r>
              <a:rPr lang="en-US" i="1" dirty="0"/>
              <a:t>Miners</a:t>
            </a:r>
            <a:r>
              <a:rPr lang="en-US" dirty="0"/>
              <a:t> create blocks from transactions they receive from </a:t>
            </a:r>
            <a:r>
              <a:rPr lang="en-US" i="1" dirty="0"/>
              <a:t>users</a:t>
            </a:r>
            <a:r>
              <a:rPr lang="en-US" dirty="0"/>
              <a:t> and send them to </a:t>
            </a:r>
            <a:r>
              <a:rPr lang="en-US" i="1" dirty="0"/>
              <a:t>full nodes</a:t>
            </a:r>
            <a:endParaRPr lang="en-US" dirty="0"/>
          </a:p>
          <a:p>
            <a:r>
              <a:rPr lang="en-US" i="1" dirty="0" err="1"/>
              <a:t>PoW</a:t>
            </a:r>
            <a:r>
              <a:rPr lang="en-US" dirty="0"/>
              <a:t> prevents abuse by requiring nodes to perform expensive tasks and provide </a:t>
            </a:r>
            <a:r>
              <a:rPr lang="en-US" i="1" dirty="0"/>
              <a:t>proof</a:t>
            </a:r>
            <a:r>
              <a:rPr lang="en-US" dirty="0"/>
              <a:t> that the task has been completed</a:t>
            </a:r>
            <a:endParaRPr lang="en-US" i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75F25-6EC7-AF46-A6A5-31C07B44B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122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2D3F1-FEA1-D64B-BA91-E7F24131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Proof-Of-Work Consensus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E31B2-4CAF-A943-B7F7-F69C2CC20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Work</a:t>
            </a:r>
            <a:r>
              <a:rPr lang="en-US" dirty="0"/>
              <a:t>: Make the SHA-3 hash of the block match some condition</a:t>
            </a:r>
          </a:p>
          <a:p>
            <a:pPr lvl="1"/>
            <a:r>
              <a:rPr lang="en-US" dirty="0"/>
              <a:t>A field in the block header called the </a:t>
            </a:r>
            <a:r>
              <a:rPr lang="en-US" i="1" dirty="0"/>
              <a:t>nonce</a:t>
            </a:r>
            <a:r>
              <a:rPr lang="en-US" dirty="0"/>
              <a:t> is modified until the hash of the block matches the </a:t>
            </a:r>
            <a:r>
              <a:rPr lang="en-US" dirty="0" err="1"/>
              <a:t>PoW</a:t>
            </a:r>
            <a:r>
              <a:rPr lang="en-US" dirty="0"/>
              <a:t> condition</a:t>
            </a:r>
          </a:p>
          <a:p>
            <a:r>
              <a:rPr lang="en-US" i="1" dirty="0"/>
              <a:t>Proof</a:t>
            </a:r>
            <a:r>
              <a:rPr lang="en-US" dirty="0"/>
              <a:t>: The SHA-3 hash of the block matches the condition</a:t>
            </a:r>
          </a:p>
          <a:p>
            <a:pPr lvl="1"/>
            <a:r>
              <a:rPr lang="en-US" dirty="0"/>
              <a:t>Verifying proof is not computationally expensive</a:t>
            </a:r>
          </a:p>
          <a:p>
            <a:r>
              <a:rPr lang="en-US" dirty="0"/>
              <a:t>Ethereum mining uses the </a:t>
            </a:r>
            <a:r>
              <a:rPr lang="en-US" dirty="0" err="1"/>
              <a:t>Ethash</a:t>
            </a:r>
            <a:r>
              <a:rPr lang="en-US" dirty="0"/>
              <a:t> algorithm</a:t>
            </a:r>
          </a:p>
          <a:p>
            <a:pPr lvl="1"/>
            <a:r>
              <a:rPr lang="en-US" dirty="0"/>
              <a:t>Mining gets progressively more difficult over time</a:t>
            </a:r>
          </a:p>
          <a:p>
            <a:pPr lvl="1"/>
            <a:r>
              <a:rPr lang="en-US" dirty="0"/>
              <a:t>DAG is regenerated every 30000 blocks (</a:t>
            </a:r>
            <a:r>
              <a:rPr lang="en-US" i="1" dirty="0"/>
              <a:t>epoch transition</a:t>
            </a:r>
            <a:r>
              <a:rPr lang="en-US" dirty="0"/>
              <a:t>)</a:t>
            </a:r>
          </a:p>
          <a:p>
            <a:r>
              <a:rPr lang="en-US" dirty="0"/>
              <a:t>Miners get rewarded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B83720-BE25-374B-B514-078D03ED5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35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1DFB-6743-7F4B-821B-F1994089C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Clients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E323A3-8750-2549-8182-7D5C72F2183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A proposal to improve scalability by reducing I/O</a:t>
                </a:r>
              </a:p>
              <a:p>
                <a:r>
                  <a:rPr lang="en-US" i="1" dirty="0"/>
                  <a:t>Clients</a:t>
                </a:r>
                <a:r>
                  <a:rPr lang="en-US" dirty="0"/>
                  <a:t> = nodes</a:t>
                </a:r>
              </a:p>
              <a:p>
                <a:r>
                  <a:rPr lang="en-US" dirty="0"/>
                  <a:t>Changes state transition function</a:t>
                </a:r>
              </a:p>
              <a:p>
                <a:pPr lvl="1"/>
                <a:r>
                  <a:rPr lang="en-US" dirty="0"/>
                  <a:t>Old: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𝑆𝑇𝐹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New: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𝑆𝑇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b>
                    </m:sSub>
                  </m:oMath>
                </a14:m>
                <a:endParaRPr lang="en-US" sz="28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sz="3200" dirty="0"/>
                  <a:t> </a:t>
                </a:r>
                <a:r>
                  <a:rPr lang="en-US" dirty="0"/>
                  <a:t>is the state root hash of </a:t>
                </a:r>
                <a:r>
                  <a:rPr lang="en-US" i="1" dirty="0"/>
                  <a:t>S</a:t>
                </a:r>
                <a:r>
                  <a:rPr lang="en-US" dirty="0"/>
                  <a:t>, </a:t>
                </a:r>
                <a:r>
                  <a:rPr lang="en-US" i="1" dirty="0"/>
                  <a:t>W</a:t>
                </a:r>
                <a:r>
                  <a:rPr lang="en-US" dirty="0"/>
                  <a:t> is a “witness” for block </a:t>
                </a:r>
                <a:r>
                  <a:rPr lang="en-US" i="1" dirty="0"/>
                  <a:t>B</a:t>
                </a:r>
                <a:endParaRPr lang="en-US" dirty="0"/>
              </a:p>
              <a:p>
                <a:r>
                  <a:rPr lang="en-US" dirty="0"/>
                  <a:t>Witness: the set of Merkle proofs of all state values execution of </a:t>
                </a:r>
                <a:r>
                  <a:rPr lang="en-US" i="1" dirty="0"/>
                  <a:t>B</a:t>
                </a:r>
                <a:r>
                  <a:rPr lang="en-US" dirty="0"/>
                  <a:t> needs</a:t>
                </a:r>
              </a:p>
              <a:p>
                <a:r>
                  <a:rPr lang="en-US" dirty="0"/>
                  <a:t>Nodes no longer need to store the state </a:t>
                </a:r>
                <a:r>
                  <a:rPr lang="en-US" dirty="0" err="1"/>
                  <a:t>trie</a:t>
                </a:r>
                <a:r>
                  <a:rPr lang="en-US" dirty="0"/>
                  <a:t>! → Less I/O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E323A3-8750-2549-8182-7D5C72F2183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8FCD9-D281-F14B-9F82-48D0E15F7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778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1DFB-6743-7F4B-821B-F1994089C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Clients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323A3-8750-2549-8182-7D5C72F21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Witnesses are generated when blocks are created</a:t>
            </a:r>
          </a:p>
          <a:p>
            <a:pPr lvl="1"/>
            <a:r>
              <a:rPr lang="en-US" dirty="0"/>
              <a:t>Miner keeps track of what state values are needed to execute the block</a:t>
            </a:r>
          </a:p>
          <a:p>
            <a:pPr lvl="1"/>
            <a:endParaRPr lang="en-US" dirty="0"/>
          </a:p>
          <a:p>
            <a:r>
              <a:rPr lang="en-US" dirty="0"/>
              <a:t>Witnesses are sent along with blocks to other Ethereum nodes</a:t>
            </a:r>
          </a:p>
          <a:p>
            <a:pPr lvl="1"/>
            <a:r>
              <a:rPr lang="en-US" dirty="0"/>
              <a:t>Instead of using state </a:t>
            </a:r>
            <a:r>
              <a:rPr lang="en-US" dirty="0" err="1"/>
              <a:t>trie</a:t>
            </a:r>
            <a:r>
              <a:rPr lang="en-US" dirty="0"/>
              <a:t>, verifier nodes use the witness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30BBA-96EA-0A4E-A104-AFF52FD67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093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05872-FDF7-5D4D-A407-6B3D21120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Clients: Example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230DAADE-6063-8846-9D7E-CF3DE08856B1}"/>
              </a:ext>
            </a:extLst>
          </p:cNvPr>
          <p:cNvGrpSpPr/>
          <p:nvPr/>
        </p:nvGrpSpPr>
        <p:grpSpPr>
          <a:xfrm>
            <a:off x="838200" y="1690688"/>
            <a:ext cx="10872216" cy="4873752"/>
            <a:chOff x="580278" y="1262089"/>
            <a:chExt cx="11611722" cy="5435936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91CB02F-E7E3-C044-92A7-B4EBFCF18645}"/>
                </a:ext>
              </a:extLst>
            </p:cNvPr>
            <p:cNvSpPr/>
            <p:nvPr/>
          </p:nvSpPr>
          <p:spPr>
            <a:xfrm>
              <a:off x="9254692" y="3873610"/>
              <a:ext cx="2490738" cy="2824412"/>
            </a:xfrm>
            <a:custGeom>
              <a:avLst/>
              <a:gdLst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1215516 h 2824412"/>
                <a:gd name="connsiteX3" fmla="*/ 2486532 w 2495619"/>
                <a:gd name="connsiteY3" fmla="*/ 2824412 h 2824412"/>
                <a:gd name="connsiteX4" fmla="*/ 4881 w 2495619"/>
                <a:gd name="connsiteY4" fmla="*/ 2824412 h 2824412"/>
                <a:gd name="connsiteX5" fmla="*/ 4881 w 2495619"/>
                <a:gd name="connsiteY5" fmla="*/ 1213901 h 2824412"/>
                <a:gd name="connsiteX6" fmla="*/ 0 w 2495619"/>
                <a:gd name="connsiteY6" fmla="*/ 1213898 h 2824412"/>
                <a:gd name="connsiteX7" fmla="*/ 4881 w 2495619"/>
                <a:gd name="connsiteY7" fmla="*/ 1210152 h 2824412"/>
                <a:gd name="connsiteX8" fmla="*/ 4881 w 2495619"/>
                <a:gd name="connsiteY8" fmla="*/ 1205677 h 2824412"/>
                <a:gd name="connsiteX9" fmla="*/ 10711 w 2495619"/>
                <a:gd name="connsiteY9" fmla="*/ 1205677 h 2824412"/>
                <a:gd name="connsiteX10" fmla="*/ 1570896 w 2495619"/>
                <a:gd name="connsiteY10" fmla="*/ 8211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1215516 h 2824412"/>
                <a:gd name="connsiteX3" fmla="*/ 2486532 w 2495619"/>
                <a:gd name="connsiteY3" fmla="*/ 2824412 h 2824412"/>
                <a:gd name="connsiteX4" fmla="*/ 4881 w 2495619"/>
                <a:gd name="connsiteY4" fmla="*/ 2824412 h 2824412"/>
                <a:gd name="connsiteX5" fmla="*/ 4881 w 2495619"/>
                <a:gd name="connsiteY5" fmla="*/ 1213901 h 2824412"/>
                <a:gd name="connsiteX6" fmla="*/ 0 w 2495619"/>
                <a:gd name="connsiteY6" fmla="*/ 1213898 h 2824412"/>
                <a:gd name="connsiteX7" fmla="*/ 4881 w 2495619"/>
                <a:gd name="connsiteY7" fmla="*/ 1210152 h 2824412"/>
                <a:gd name="connsiteX8" fmla="*/ 4881 w 2495619"/>
                <a:gd name="connsiteY8" fmla="*/ 1205677 h 2824412"/>
                <a:gd name="connsiteX9" fmla="*/ 1570896 w 2495619"/>
                <a:gd name="connsiteY9" fmla="*/ 8211 h 2824412"/>
                <a:gd name="connsiteX10" fmla="*/ 1869528 w 2495619"/>
                <a:gd name="connsiteY10" fmla="*/ 0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1215516 h 2824412"/>
                <a:gd name="connsiteX3" fmla="*/ 2486532 w 2495619"/>
                <a:gd name="connsiteY3" fmla="*/ 2824412 h 2824412"/>
                <a:gd name="connsiteX4" fmla="*/ 4881 w 2495619"/>
                <a:gd name="connsiteY4" fmla="*/ 2824412 h 2824412"/>
                <a:gd name="connsiteX5" fmla="*/ 4881 w 2495619"/>
                <a:gd name="connsiteY5" fmla="*/ 1213901 h 2824412"/>
                <a:gd name="connsiteX6" fmla="*/ 0 w 2495619"/>
                <a:gd name="connsiteY6" fmla="*/ 1213898 h 2824412"/>
                <a:gd name="connsiteX7" fmla="*/ 4881 w 2495619"/>
                <a:gd name="connsiteY7" fmla="*/ 1210152 h 2824412"/>
                <a:gd name="connsiteX8" fmla="*/ 1570896 w 2495619"/>
                <a:gd name="connsiteY8" fmla="*/ 8211 h 2824412"/>
                <a:gd name="connsiteX9" fmla="*/ 1869528 w 2495619"/>
                <a:gd name="connsiteY9" fmla="*/ 0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2824412 h 2824412"/>
                <a:gd name="connsiteX3" fmla="*/ 4881 w 2495619"/>
                <a:gd name="connsiteY3" fmla="*/ 2824412 h 2824412"/>
                <a:gd name="connsiteX4" fmla="*/ 4881 w 2495619"/>
                <a:gd name="connsiteY4" fmla="*/ 1213901 h 2824412"/>
                <a:gd name="connsiteX5" fmla="*/ 0 w 2495619"/>
                <a:gd name="connsiteY5" fmla="*/ 1213898 h 2824412"/>
                <a:gd name="connsiteX6" fmla="*/ 4881 w 2495619"/>
                <a:gd name="connsiteY6" fmla="*/ 1210152 h 2824412"/>
                <a:gd name="connsiteX7" fmla="*/ 1570896 w 2495619"/>
                <a:gd name="connsiteY7" fmla="*/ 8211 h 2824412"/>
                <a:gd name="connsiteX8" fmla="*/ 1869528 w 2495619"/>
                <a:gd name="connsiteY8" fmla="*/ 0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2824412 h 2824412"/>
                <a:gd name="connsiteX3" fmla="*/ 4881 w 2495619"/>
                <a:gd name="connsiteY3" fmla="*/ 2824412 h 2824412"/>
                <a:gd name="connsiteX4" fmla="*/ 4881 w 2495619"/>
                <a:gd name="connsiteY4" fmla="*/ 1213901 h 2824412"/>
                <a:gd name="connsiteX5" fmla="*/ 0 w 2495619"/>
                <a:gd name="connsiteY5" fmla="*/ 1213898 h 2824412"/>
                <a:gd name="connsiteX6" fmla="*/ 1570896 w 2495619"/>
                <a:gd name="connsiteY6" fmla="*/ 8211 h 2824412"/>
                <a:gd name="connsiteX7" fmla="*/ 1869528 w 2495619"/>
                <a:gd name="connsiteY7" fmla="*/ 0 h 2824412"/>
                <a:gd name="connsiteX0" fmla="*/ 1864647 w 2490738"/>
                <a:gd name="connsiteY0" fmla="*/ 0 h 2824412"/>
                <a:gd name="connsiteX1" fmla="*/ 2490738 w 2490738"/>
                <a:gd name="connsiteY1" fmla="*/ 1215522 h 2824412"/>
                <a:gd name="connsiteX2" fmla="*/ 2481651 w 2490738"/>
                <a:gd name="connsiteY2" fmla="*/ 2824412 h 2824412"/>
                <a:gd name="connsiteX3" fmla="*/ 0 w 2490738"/>
                <a:gd name="connsiteY3" fmla="*/ 2824412 h 2824412"/>
                <a:gd name="connsiteX4" fmla="*/ 0 w 2490738"/>
                <a:gd name="connsiteY4" fmla="*/ 1213901 h 2824412"/>
                <a:gd name="connsiteX5" fmla="*/ 1566015 w 2490738"/>
                <a:gd name="connsiteY5" fmla="*/ 8211 h 2824412"/>
                <a:gd name="connsiteX6" fmla="*/ 1864647 w 2490738"/>
                <a:gd name="connsiteY6" fmla="*/ 0 h 282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738" h="2824412">
                  <a:moveTo>
                    <a:pt x="1864647" y="0"/>
                  </a:moveTo>
                  <a:lnTo>
                    <a:pt x="2490738" y="1215522"/>
                  </a:lnTo>
                  <a:lnTo>
                    <a:pt x="2481651" y="2824412"/>
                  </a:lnTo>
                  <a:lnTo>
                    <a:pt x="0" y="2824412"/>
                  </a:lnTo>
                  <a:lnTo>
                    <a:pt x="0" y="1213901"/>
                  </a:lnTo>
                  <a:lnTo>
                    <a:pt x="1566015" y="8211"/>
                  </a:lnTo>
                  <a:lnTo>
                    <a:pt x="1864647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729BCF6-9CED-E94A-81FB-7FA2E88774CF}"/>
                </a:ext>
              </a:extLst>
            </p:cNvPr>
            <p:cNvSpPr/>
            <p:nvPr/>
          </p:nvSpPr>
          <p:spPr>
            <a:xfrm>
              <a:off x="6354731" y="3864992"/>
              <a:ext cx="2497124" cy="2833032"/>
            </a:xfrm>
            <a:custGeom>
              <a:avLst/>
              <a:gdLst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8489 w 2497124"/>
                <a:gd name="connsiteY6" fmla="*/ 1199201 h 2814294"/>
                <a:gd name="connsiteX7" fmla="*/ 0 w 2497124"/>
                <a:gd name="connsiteY7" fmla="*/ 1199195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0 w 2497124"/>
                <a:gd name="connsiteY6" fmla="*/ 1199195 h 2814294"/>
                <a:gd name="connsiteX7" fmla="*/ 1316858 w 2497124"/>
                <a:gd name="connsiteY7" fmla="*/ 0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2814294 h 2814294"/>
                <a:gd name="connsiteX4" fmla="*/ 8489 w 2497124"/>
                <a:gd name="connsiteY4" fmla="*/ 2814294 h 2814294"/>
                <a:gd name="connsiteX5" fmla="*/ 0 w 2497124"/>
                <a:gd name="connsiteY5" fmla="*/ 1199195 h 2814294"/>
                <a:gd name="connsiteX6" fmla="*/ 1316858 w 2497124"/>
                <a:gd name="connsiteY6" fmla="*/ 0 h 2814294"/>
                <a:gd name="connsiteX0" fmla="*/ 1316858 w 2497124"/>
                <a:gd name="connsiteY0" fmla="*/ 15612 h 2829906"/>
                <a:gd name="connsiteX1" fmla="*/ 1608175 w 2497124"/>
                <a:gd name="connsiteY1" fmla="*/ 0 h 2829906"/>
                <a:gd name="connsiteX2" fmla="*/ 2497124 w 2497124"/>
                <a:gd name="connsiteY2" fmla="*/ 1216412 h 2829906"/>
                <a:gd name="connsiteX3" fmla="*/ 2490140 w 2497124"/>
                <a:gd name="connsiteY3" fmla="*/ 2829906 h 2829906"/>
                <a:gd name="connsiteX4" fmla="*/ 8489 w 2497124"/>
                <a:gd name="connsiteY4" fmla="*/ 2829906 h 2829906"/>
                <a:gd name="connsiteX5" fmla="*/ 0 w 2497124"/>
                <a:gd name="connsiteY5" fmla="*/ 1214807 h 2829906"/>
                <a:gd name="connsiteX6" fmla="*/ 1316858 w 2497124"/>
                <a:gd name="connsiteY6" fmla="*/ 15612 h 2829906"/>
                <a:gd name="connsiteX0" fmla="*/ 1320606 w 2497124"/>
                <a:gd name="connsiteY0" fmla="*/ 0 h 2833032"/>
                <a:gd name="connsiteX1" fmla="*/ 1608175 w 2497124"/>
                <a:gd name="connsiteY1" fmla="*/ 3126 h 2833032"/>
                <a:gd name="connsiteX2" fmla="*/ 2497124 w 2497124"/>
                <a:gd name="connsiteY2" fmla="*/ 1219538 h 2833032"/>
                <a:gd name="connsiteX3" fmla="*/ 2490140 w 2497124"/>
                <a:gd name="connsiteY3" fmla="*/ 2833032 h 2833032"/>
                <a:gd name="connsiteX4" fmla="*/ 8489 w 2497124"/>
                <a:gd name="connsiteY4" fmla="*/ 2833032 h 2833032"/>
                <a:gd name="connsiteX5" fmla="*/ 0 w 2497124"/>
                <a:gd name="connsiteY5" fmla="*/ 1217933 h 2833032"/>
                <a:gd name="connsiteX6" fmla="*/ 1320606 w 2497124"/>
                <a:gd name="connsiteY6" fmla="*/ 0 h 283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7124" h="2833032">
                  <a:moveTo>
                    <a:pt x="1320606" y="0"/>
                  </a:moveTo>
                  <a:lnTo>
                    <a:pt x="1608175" y="3126"/>
                  </a:lnTo>
                  <a:lnTo>
                    <a:pt x="2497124" y="1219538"/>
                  </a:lnTo>
                  <a:lnTo>
                    <a:pt x="2490140" y="2833032"/>
                  </a:lnTo>
                  <a:lnTo>
                    <a:pt x="8489" y="2833032"/>
                  </a:lnTo>
                  <a:cubicBezTo>
                    <a:pt x="5659" y="2294666"/>
                    <a:pt x="2830" y="1756299"/>
                    <a:pt x="0" y="1217933"/>
                  </a:cubicBezTo>
                  <a:lnTo>
                    <a:pt x="1320606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455A8E7-74ED-CA40-A721-CAB2C5801CEB}"/>
                </a:ext>
              </a:extLst>
            </p:cNvPr>
            <p:cNvSpPr/>
            <p:nvPr/>
          </p:nvSpPr>
          <p:spPr>
            <a:xfrm>
              <a:off x="580278" y="3895829"/>
              <a:ext cx="2490141" cy="2802196"/>
            </a:xfrm>
            <a:custGeom>
              <a:avLst/>
              <a:gdLst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2725 w 2495619"/>
                <a:gd name="connsiteY10" fmla="*/ 1183461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60350 w 2495619"/>
                <a:gd name="connsiteY10" fmla="*/ 1158061 h 2802196"/>
                <a:gd name="connsiteX11" fmla="*/ 1840719 w 2495619"/>
                <a:gd name="connsiteY11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840719 w 2495619"/>
                <a:gd name="connsiteY10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5478 w 2495619"/>
                <a:gd name="connsiteY8" fmla="*/ 1183461 h 2802196"/>
                <a:gd name="connsiteX9" fmla="*/ 1840719 w 2495619"/>
                <a:gd name="connsiteY9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1840719 w 2495619"/>
                <a:gd name="connsiteY8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1840719 w 2495619"/>
                <a:gd name="connsiteY7" fmla="*/ 0 h 2802196"/>
                <a:gd name="connsiteX0" fmla="*/ 1835241 w 2490141"/>
                <a:gd name="connsiteY0" fmla="*/ 0 h 2802196"/>
                <a:gd name="connsiteX1" fmla="*/ 2118883 w 2490141"/>
                <a:gd name="connsiteY1" fmla="*/ 6874 h 2802196"/>
                <a:gd name="connsiteX2" fmla="*/ 2490141 w 2490141"/>
                <a:gd name="connsiteY2" fmla="*/ 1193304 h 2802196"/>
                <a:gd name="connsiteX3" fmla="*/ 2481651 w 2490141"/>
                <a:gd name="connsiteY3" fmla="*/ 2802196 h 2802196"/>
                <a:gd name="connsiteX4" fmla="*/ 0 w 2490141"/>
                <a:gd name="connsiteY4" fmla="*/ 2802196 h 2802196"/>
                <a:gd name="connsiteX5" fmla="*/ 0 w 2490141"/>
                <a:gd name="connsiteY5" fmla="*/ 1191703 h 2802196"/>
                <a:gd name="connsiteX6" fmla="*/ 1835241 w 2490141"/>
                <a:gd name="connsiteY6" fmla="*/ 0 h 280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141" h="2802196">
                  <a:moveTo>
                    <a:pt x="1835241" y="0"/>
                  </a:moveTo>
                  <a:lnTo>
                    <a:pt x="2118883" y="6874"/>
                  </a:lnTo>
                  <a:lnTo>
                    <a:pt x="2490141" y="1193304"/>
                  </a:lnTo>
                  <a:lnTo>
                    <a:pt x="2481651" y="2802196"/>
                  </a:lnTo>
                  <a:lnTo>
                    <a:pt x="0" y="2802196"/>
                  </a:lnTo>
                  <a:lnTo>
                    <a:pt x="0" y="1191703"/>
                  </a:lnTo>
                  <a:lnTo>
                    <a:pt x="1835241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4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23E2B4BA-4D02-3D4F-B919-84A74F41861F}"/>
                </a:ext>
              </a:extLst>
            </p:cNvPr>
            <p:cNvSpPr/>
            <p:nvPr/>
          </p:nvSpPr>
          <p:spPr>
            <a:xfrm>
              <a:off x="3471751" y="3879984"/>
              <a:ext cx="2493515" cy="2818041"/>
            </a:xfrm>
            <a:custGeom>
              <a:avLst/>
              <a:gdLst>
                <a:gd name="connsiteX0" fmla="*/ 484109 w 2495619"/>
                <a:gd name="connsiteY0" fmla="*/ 0 h 2799304"/>
                <a:gd name="connsiteX1" fmla="*/ 797732 w 2495619"/>
                <a:gd name="connsiteY1" fmla="*/ 6874 h 2799304"/>
                <a:gd name="connsiteX2" fmla="*/ 2495619 w 2495619"/>
                <a:gd name="connsiteY2" fmla="*/ 1185809 h 2799304"/>
                <a:gd name="connsiteX3" fmla="*/ 2483755 w 2495619"/>
                <a:gd name="connsiteY3" fmla="*/ 1185802 h 2799304"/>
                <a:gd name="connsiteX4" fmla="*/ 2483755 w 2495619"/>
                <a:gd name="connsiteY4" fmla="*/ 2799304 h 2799304"/>
                <a:gd name="connsiteX5" fmla="*/ 2104 w 2495619"/>
                <a:gd name="connsiteY5" fmla="*/ 2799304 h 2799304"/>
                <a:gd name="connsiteX6" fmla="*/ 2104 w 2495619"/>
                <a:gd name="connsiteY6" fmla="*/ 1184206 h 2799304"/>
                <a:gd name="connsiteX7" fmla="*/ 0 w 2495619"/>
                <a:gd name="connsiteY7" fmla="*/ 1184204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1185802 h 2799304"/>
                <a:gd name="connsiteX4" fmla="*/ 2481651 w 2493515"/>
                <a:gd name="connsiteY4" fmla="*/ 2799304 h 2799304"/>
                <a:gd name="connsiteX5" fmla="*/ 0 w 2493515"/>
                <a:gd name="connsiteY5" fmla="*/ 2799304 h 2799304"/>
                <a:gd name="connsiteX6" fmla="*/ 0 w 2493515"/>
                <a:gd name="connsiteY6" fmla="*/ 1184206 h 2799304"/>
                <a:gd name="connsiteX7" fmla="*/ 482005 w 2493515"/>
                <a:gd name="connsiteY7" fmla="*/ 0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2799304 h 2799304"/>
                <a:gd name="connsiteX4" fmla="*/ 0 w 2493515"/>
                <a:gd name="connsiteY4" fmla="*/ 2799304 h 2799304"/>
                <a:gd name="connsiteX5" fmla="*/ 0 w 2493515"/>
                <a:gd name="connsiteY5" fmla="*/ 1184206 h 2799304"/>
                <a:gd name="connsiteX6" fmla="*/ 482005 w 2493515"/>
                <a:gd name="connsiteY6" fmla="*/ 0 h 2799304"/>
                <a:gd name="connsiteX0" fmla="*/ 482005 w 2493515"/>
                <a:gd name="connsiteY0" fmla="*/ 11864 h 2811168"/>
                <a:gd name="connsiteX1" fmla="*/ 791880 w 2493515"/>
                <a:gd name="connsiteY1" fmla="*/ 0 h 2811168"/>
                <a:gd name="connsiteX2" fmla="*/ 2493515 w 2493515"/>
                <a:gd name="connsiteY2" fmla="*/ 1197673 h 2811168"/>
                <a:gd name="connsiteX3" fmla="*/ 2481651 w 2493515"/>
                <a:gd name="connsiteY3" fmla="*/ 2811168 h 2811168"/>
                <a:gd name="connsiteX4" fmla="*/ 0 w 2493515"/>
                <a:gd name="connsiteY4" fmla="*/ 2811168 h 2811168"/>
                <a:gd name="connsiteX5" fmla="*/ 0 w 2493515"/>
                <a:gd name="connsiteY5" fmla="*/ 1196070 h 2811168"/>
                <a:gd name="connsiteX6" fmla="*/ 482005 w 2493515"/>
                <a:gd name="connsiteY6" fmla="*/ 11864 h 2811168"/>
                <a:gd name="connsiteX0" fmla="*/ 485753 w 2493515"/>
                <a:gd name="connsiteY0" fmla="*/ 0 h 2818041"/>
                <a:gd name="connsiteX1" fmla="*/ 791880 w 2493515"/>
                <a:gd name="connsiteY1" fmla="*/ 6873 h 2818041"/>
                <a:gd name="connsiteX2" fmla="*/ 2493515 w 2493515"/>
                <a:gd name="connsiteY2" fmla="*/ 1204546 h 2818041"/>
                <a:gd name="connsiteX3" fmla="*/ 2481651 w 2493515"/>
                <a:gd name="connsiteY3" fmla="*/ 2818041 h 2818041"/>
                <a:gd name="connsiteX4" fmla="*/ 0 w 2493515"/>
                <a:gd name="connsiteY4" fmla="*/ 2818041 h 2818041"/>
                <a:gd name="connsiteX5" fmla="*/ 0 w 2493515"/>
                <a:gd name="connsiteY5" fmla="*/ 1202943 h 2818041"/>
                <a:gd name="connsiteX6" fmla="*/ 485753 w 2493515"/>
                <a:gd name="connsiteY6" fmla="*/ 0 h 2818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3515" h="2818041">
                  <a:moveTo>
                    <a:pt x="485753" y="0"/>
                  </a:moveTo>
                  <a:lnTo>
                    <a:pt x="791880" y="6873"/>
                  </a:lnTo>
                  <a:lnTo>
                    <a:pt x="2493515" y="1204546"/>
                  </a:lnTo>
                  <a:cubicBezTo>
                    <a:pt x="2489560" y="1742378"/>
                    <a:pt x="2485606" y="2280209"/>
                    <a:pt x="2481651" y="2818041"/>
                  </a:cubicBezTo>
                  <a:lnTo>
                    <a:pt x="0" y="2818041"/>
                  </a:lnTo>
                  <a:lnTo>
                    <a:pt x="0" y="1202943"/>
                  </a:lnTo>
                  <a:lnTo>
                    <a:pt x="485753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05D197D8-FC14-674D-8736-63F757939872}"/>
                </a:ext>
              </a:extLst>
            </p:cNvPr>
            <p:cNvSpPr/>
            <p:nvPr/>
          </p:nvSpPr>
          <p:spPr>
            <a:xfrm>
              <a:off x="4294477" y="1262089"/>
              <a:ext cx="4079713" cy="42859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State root, hash: 0x0986…876c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0F71C4-CDF9-4542-B63F-D521CDBB05A0}"/>
                </a:ext>
              </a:extLst>
            </p:cNvPr>
            <p:cNvSpPr txBox="1"/>
            <p:nvPr/>
          </p:nvSpPr>
          <p:spPr>
            <a:xfrm>
              <a:off x="580278" y="5165787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0x1354…f78b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100 ETH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CCAC4F3-631E-6D4B-8C39-99B0CBDD9953}"/>
                </a:ext>
              </a:extLst>
            </p:cNvPr>
            <p:cNvGrpSpPr/>
            <p:nvPr/>
          </p:nvGrpSpPr>
          <p:grpSpPr>
            <a:xfrm>
              <a:off x="3273018" y="2144521"/>
              <a:ext cx="6073335" cy="356067"/>
              <a:chOff x="3459894" y="877297"/>
              <a:chExt cx="6073335" cy="160658"/>
            </a:xfrm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C200AB33-7A6E-1346-AA46-2EBABD39D534}"/>
                  </a:ext>
                </a:extLst>
              </p:cNvPr>
              <p:cNvSpPr/>
              <p:nvPr/>
            </p:nvSpPr>
            <p:spPr>
              <a:xfrm>
                <a:off x="3459894" y="87731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8BB59E04-1311-124D-A5F6-EC3F4516FF1B}"/>
                  </a:ext>
                </a:extLst>
              </p:cNvPr>
              <p:cNvSpPr/>
              <p:nvPr/>
            </p:nvSpPr>
            <p:spPr>
              <a:xfrm>
                <a:off x="4491681" y="87731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2AD09FDA-DD8D-344E-9617-75C66832071F}"/>
                  </a:ext>
                </a:extLst>
              </p:cNvPr>
              <p:cNvSpPr/>
              <p:nvPr/>
            </p:nvSpPr>
            <p:spPr>
              <a:xfrm>
                <a:off x="5523468" y="87730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43FECD8F-4A0D-B84E-B32F-D39F0D4BDF4D}"/>
                  </a:ext>
                </a:extLst>
              </p:cNvPr>
              <p:cNvSpPr/>
              <p:nvPr/>
            </p:nvSpPr>
            <p:spPr>
              <a:xfrm>
                <a:off x="6555255" y="87730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4CB0A971-C1BF-F54C-9B2F-459749CE0C95}"/>
                  </a:ext>
                </a:extLst>
              </p:cNvPr>
              <p:cNvSpPr/>
              <p:nvPr/>
            </p:nvSpPr>
            <p:spPr>
              <a:xfrm>
                <a:off x="7587042" y="87730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97450C50-B476-3248-AE04-01BF13E76FEC}"/>
                  </a:ext>
                </a:extLst>
              </p:cNvPr>
              <p:cNvSpPr/>
              <p:nvPr/>
            </p:nvSpPr>
            <p:spPr>
              <a:xfrm>
                <a:off x="8618829" y="87729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61746AE-17F0-8D43-95B8-40C82B99E0C0}"/>
                </a:ext>
              </a:extLst>
            </p:cNvPr>
            <p:cNvGrpSpPr/>
            <p:nvPr/>
          </p:nvGrpSpPr>
          <p:grpSpPr>
            <a:xfrm>
              <a:off x="1312411" y="2832496"/>
              <a:ext cx="10153132" cy="378886"/>
              <a:chOff x="1114171" y="1707368"/>
              <a:chExt cx="10153132" cy="160638"/>
            </a:xfrm>
          </p:grpSpPr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04483A92-D47F-5242-A1AF-B39FC4EF788F}"/>
                  </a:ext>
                </a:extLst>
              </p:cNvPr>
              <p:cNvSpPr/>
              <p:nvPr/>
            </p:nvSpPr>
            <p:spPr>
              <a:xfrm>
                <a:off x="1114171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4A9CC249-B680-5B47-A0B1-E90E8E73A210}"/>
                  </a:ext>
                </a:extLst>
              </p:cNvPr>
              <p:cNvSpPr/>
              <p:nvPr/>
            </p:nvSpPr>
            <p:spPr>
              <a:xfrm>
                <a:off x="1978114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6ACBC1D1-FEA7-FA4E-BCE8-CD0227FAF906}"/>
                  </a:ext>
                </a:extLst>
              </p:cNvPr>
              <p:cNvSpPr/>
              <p:nvPr/>
            </p:nvSpPr>
            <p:spPr>
              <a:xfrm>
                <a:off x="2849268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097CED93-E2A8-054C-A46D-77CE871B860B}"/>
                  </a:ext>
                </a:extLst>
              </p:cNvPr>
              <p:cNvSpPr/>
              <p:nvPr/>
            </p:nvSpPr>
            <p:spPr>
              <a:xfrm>
                <a:off x="3677163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81B84996-D151-7947-A1E3-93A7FB73651B}"/>
                  </a:ext>
                </a:extLst>
              </p:cNvPr>
              <p:cNvSpPr/>
              <p:nvPr/>
            </p:nvSpPr>
            <p:spPr>
              <a:xfrm>
                <a:off x="4541106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5950D3B8-6873-934C-9F38-A15727AA0A54}"/>
                  </a:ext>
                </a:extLst>
              </p:cNvPr>
              <p:cNvSpPr/>
              <p:nvPr/>
            </p:nvSpPr>
            <p:spPr>
              <a:xfrm>
                <a:off x="5412260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599BF4A9-7A96-0044-9046-097DD12AFA1F}"/>
                  </a:ext>
                </a:extLst>
              </p:cNvPr>
              <p:cNvSpPr/>
              <p:nvPr/>
            </p:nvSpPr>
            <p:spPr>
              <a:xfrm>
                <a:off x="6283414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4EF96691-567C-6648-AB84-9DC721FD1759}"/>
                  </a:ext>
                </a:extLst>
              </p:cNvPr>
              <p:cNvSpPr/>
              <p:nvPr/>
            </p:nvSpPr>
            <p:spPr>
              <a:xfrm>
                <a:off x="7147357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Rounded Rectangle 29">
                <a:extLst>
                  <a:ext uri="{FF2B5EF4-FFF2-40B4-BE49-F238E27FC236}">
                    <a16:creationId xmlns:a16="http://schemas.microsoft.com/office/drawing/2014/main" id="{13D0D0D8-3593-7948-BF77-90F242FC2242}"/>
                  </a:ext>
                </a:extLst>
              </p:cNvPr>
              <p:cNvSpPr/>
              <p:nvPr/>
            </p:nvSpPr>
            <p:spPr>
              <a:xfrm>
                <a:off x="8018511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B37AE90E-9602-E44C-B517-E36F2DBDFD58}"/>
                  </a:ext>
                </a:extLst>
              </p:cNvPr>
              <p:cNvSpPr/>
              <p:nvPr/>
            </p:nvSpPr>
            <p:spPr>
              <a:xfrm>
                <a:off x="8846406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39529E53-6CDF-064D-B899-45716D483178}"/>
                  </a:ext>
                </a:extLst>
              </p:cNvPr>
              <p:cNvSpPr/>
              <p:nvPr/>
            </p:nvSpPr>
            <p:spPr>
              <a:xfrm>
                <a:off x="9710349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90F2C02F-B0EA-5B4A-86E2-D27B05AE9E77}"/>
                  </a:ext>
                </a:extLst>
              </p:cNvPr>
              <p:cNvSpPr/>
              <p:nvPr/>
            </p:nvSpPr>
            <p:spPr>
              <a:xfrm>
                <a:off x="10581503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6E1BE55-9ABD-0647-B69F-9D01F604370C}"/>
                </a:ext>
              </a:extLst>
            </p:cNvPr>
            <p:cNvCxnSpPr>
              <a:cxnSpLocks/>
              <a:stCxn id="15" idx="0"/>
              <a:endCxn id="12" idx="2"/>
            </p:cNvCxnSpPr>
            <p:nvPr/>
          </p:nvCxnSpPr>
          <p:spPr>
            <a:xfrm flipV="1">
              <a:off x="3730216" y="1690688"/>
              <a:ext cx="2604116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1E46B87-3F01-FE43-8D3D-AA09FB1BE9D8}"/>
                </a:ext>
              </a:extLst>
            </p:cNvPr>
            <p:cNvCxnSpPr>
              <a:cxnSpLocks/>
              <a:stCxn id="16" idx="0"/>
              <a:endCxn id="12" idx="2"/>
            </p:cNvCxnSpPr>
            <p:nvPr/>
          </p:nvCxnSpPr>
          <p:spPr>
            <a:xfrm flipV="1">
              <a:off x="4762005" y="1690688"/>
              <a:ext cx="1572329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BD1DFBC-B4DF-4845-9ADF-17D2FE517DBF}"/>
                </a:ext>
              </a:extLst>
            </p:cNvPr>
            <p:cNvCxnSpPr>
              <a:cxnSpLocks/>
              <a:stCxn id="17" idx="0"/>
              <a:endCxn id="12" idx="2"/>
            </p:cNvCxnSpPr>
            <p:nvPr/>
          </p:nvCxnSpPr>
          <p:spPr>
            <a:xfrm flipV="1">
              <a:off x="5793790" y="1690688"/>
              <a:ext cx="540542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1A90CAA-3D05-FB4C-89B1-80A0FD296163}"/>
                </a:ext>
              </a:extLst>
            </p:cNvPr>
            <p:cNvCxnSpPr>
              <a:cxnSpLocks/>
              <a:stCxn id="18" idx="0"/>
              <a:endCxn id="12" idx="2"/>
            </p:cNvCxnSpPr>
            <p:nvPr/>
          </p:nvCxnSpPr>
          <p:spPr>
            <a:xfrm flipH="1" flipV="1">
              <a:off x="6334334" y="1690688"/>
              <a:ext cx="491245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3BD9A6B-7EE0-B144-854B-4C4C7DE952B4}"/>
                </a:ext>
              </a:extLst>
            </p:cNvPr>
            <p:cNvCxnSpPr>
              <a:cxnSpLocks/>
              <a:stCxn id="12" idx="2"/>
              <a:endCxn id="19" idx="0"/>
            </p:cNvCxnSpPr>
            <p:nvPr/>
          </p:nvCxnSpPr>
          <p:spPr>
            <a:xfrm>
              <a:off x="6334332" y="1690688"/>
              <a:ext cx="1523032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89C8DC6-285D-264E-8969-DE9941CE5846}"/>
                </a:ext>
              </a:extLst>
            </p:cNvPr>
            <p:cNvCxnSpPr>
              <a:cxnSpLocks/>
              <a:stCxn id="12" idx="2"/>
              <a:endCxn id="20" idx="0"/>
            </p:cNvCxnSpPr>
            <p:nvPr/>
          </p:nvCxnSpPr>
          <p:spPr>
            <a:xfrm>
              <a:off x="6334334" y="1690688"/>
              <a:ext cx="2554819" cy="4538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225A375-5A10-D94D-8867-CEE861A556EE}"/>
                </a:ext>
              </a:extLst>
            </p:cNvPr>
            <p:cNvCxnSpPr>
              <a:cxnSpLocks/>
              <a:stCxn id="22" idx="0"/>
              <a:endCxn id="15" idx="2"/>
            </p:cNvCxnSpPr>
            <p:nvPr/>
          </p:nvCxnSpPr>
          <p:spPr>
            <a:xfrm flipV="1">
              <a:off x="1655311" y="2500586"/>
              <a:ext cx="2074905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E80E2D6-7992-264D-85EB-C8C092877646}"/>
                </a:ext>
              </a:extLst>
            </p:cNvPr>
            <p:cNvCxnSpPr>
              <a:cxnSpLocks/>
              <a:stCxn id="23" idx="0"/>
              <a:endCxn id="15" idx="2"/>
            </p:cNvCxnSpPr>
            <p:nvPr/>
          </p:nvCxnSpPr>
          <p:spPr>
            <a:xfrm flipV="1">
              <a:off x="2519254" y="2500586"/>
              <a:ext cx="1210962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6895652-AC93-6B4E-BF02-26D6E5711F8C}"/>
                </a:ext>
              </a:extLst>
            </p:cNvPr>
            <p:cNvCxnSpPr>
              <a:cxnSpLocks/>
              <a:stCxn id="24" idx="0"/>
              <a:endCxn id="16" idx="2"/>
            </p:cNvCxnSpPr>
            <p:nvPr/>
          </p:nvCxnSpPr>
          <p:spPr>
            <a:xfrm flipV="1">
              <a:off x="3390410" y="2500586"/>
              <a:ext cx="1371595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5B6C3D3-CA27-4D4B-9106-99BD549888E5}"/>
                </a:ext>
              </a:extLst>
            </p:cNvPr>
            <p:cNvCxnSpPr>
              <a:cxnSpLocks/>
              <a:stCxn id="25" idx="0"/>
              <a:endCxn id="16" idx="2"/>
            </p:cNvCxnSpPr>
            <p:nvPr/>
          </p:nvCxnSpPr>
          <p:spPr>
            <a:xfrm flipV="1">
              <a:off x="4218303" y="2500586"/>
              <a:ext cx="543700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D9303B9-57D0-024F-BA32-13691A675245}"/>
                </a:ext>
              </a:extLst>
            </p:cNvPr>
            <p:cNvCxnSpPr>
              <a:cxnSpLocks/>
              <a:stCxn id="26" idx="0"/>
              <a:endCxn id="16" idx="2"/>
            </p:cNvCxnSpPr>
            <p:nvPr/>
          </p:nvCxnSpPr>
          <p:spPr>
            <a:xfrm flipH="1" flipV="1">
              <a:off x="4762005" y="2500586"/>
              <a:ext cx="320243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C23B993-E803-AF4E-9699-043A11C4148B}"/>
                </a:ext>
              </a:extLst>
            </p:cNvPr>
            <p:cNvCxnSpPr>
              <a:cxnSpLocks/>
              <a:stCxn id="27" idx="0"/>
              <a:endCxn id="17" idx="2"/>
            </p:cNvCxnSpPr>
            <p:nvPr/>
          </p:nvCxnSpPr>
          <p:spPr>
            <a:xfrm flipH="1" flipV="1">
              <a:off x="5793790" y="2500564"/>
              <a:ext cx="159610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72269D-684A-9141-8B59-C90734E0B126}"/>
                </a:ext>
              </a:extLst>
            </p:cNvPr>
            <p:cNvCxnSpPr>
              <a:cxnSpLocks/>
              <a:stCxn id="28" idx="0"/>
              <a:endCxn id="18" idx="2"/>
            </p:cNvCxnSpPr>
            <p:nvPr/>
          </p:nvCxnSpPr>
          <p:spPr>
            <a:xfrm flipV="1">
              <a:off x="6824556" y="2500564"/>
              <a:ext cx="1023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69723E7-01BA-2245-A008-9CE4B77B0F21}"/>
                </a:ext>
              </a:extLst>
            </p:cNvPr>
            <p:cNvCxnSpPr>
              <a:cxnSpLocks/>
              <a:stCxn id="29" idx="0"/>
              <a:endCxn id="18" idx="2"/>
            </p:cNvCxnSpPr>
            <p:nvPr/>
          </p:nvCxnSpPr>
          <p:spPr>
            <a:xfrm flipH="1" flipV="1">
              <a:off x="6825577" y="2500564"/>
              <a:ext cx="862920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001400F-ED54-7240-9F18-6BD13BFE1856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H="1" flipV="1">
              <a:off x="7884401" y="2310902"/>
              <a:ext cx="675250" cy="5215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80118ED-9EF8-E441-AC06-C35CB406DD00}"/>
                </a:ext>
              </a:extLst>
            </p:cNvPr>
            <p:cNvCxnSpPr>
              <a:cxnSpLocks/>
              <a:stCxn id="31" idx="0"/>
              <a:endCxn id="20" idx="2"/>
            </p:cNvCxnSpPr>
            <p:nvPr/>
          </p:nvCxnSpPr>
          <p:spPr>
            <a:xfrm flipH="1" flipV="1">
              <a:off x="8889153" y="2500542"/>
              <a:ext cx="498395" cy="3319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847D830-E90D-C94D-856B-775F93BAE4FA}"/>
                </a:ext>
              </a:extLst>
            </p:cNvPr>
            <p:cNvCxnSpPr>
              <a:cxnSpLocks/>
              <a:stCxn id="32" idx="0"/>
              <a:endCxn id="20" idx="2"/>
            </p:cNvCxnSpPr>
            <p:nvPr/>
          </p:nvCxnSpPr>
          <p:spPr>
            <a:xfrm flipH="1" flipV="1">
              <a:off x="8889151" y="2500542"/>
              <a:ext cx="1362338" cy="3319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B8D3C42-BCC2-0744-9662-486C4D799452}"/>
                </a:ext>
              </a:extLst>
            </p:cNvPr>
            <p:cNvCxnSpPr>
              <a:cxnSpLocks/>
              <a:stCxn id="33" idx="0"/>
              <a:endCxn id="20" idx="2"/>
            </p:cNvCxnSpPr>
            <p:nvPr/>
          </p:nvCxnSpPr>
          <p:spPr>
            <a:xfrm flipH="1" flipV="1">
              <a:off x="8889151" y="2500542"/>
              <a:ext cx="2233492" cy="3319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AA884B6-C65A-DA40-AD09-62C6ABDB56FE}"/>
                </a:ext>
              </a:extLst>
            </p:cNvPr>
            <p:cNvSpPr txBox="1"/>
            <p:nvPr/>
          </p:nvSpPr>
          <p:spPr>
            <a:xfrm>
              <a:off x="3471751" y="5165789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0x298a…e3b1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 ETH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DE296923-DB59-7848-B9C6-11479C617A52}"/>
                </a:ext>
              </a:extLst>
            </p:cNvPr>
            <p:cNvSpPr/>
            <p:nvPr/>
          </p:nvSpPr>
          <p:spPr>
            <a:xfrm>
              <a:off x="788161" y="351448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B6611851-20B9-A14C-980B-9555EBA3637E}"/>
                </a:ext>
              </a:extLst>
            </p:cNvPr>
            <p:cNvSpPr/>
            <p:nvPr/>
          </p:nvSpPr>
          <p:spPr>
            <a:xfrm>
              <a:off x="1312411" y="351448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F8557717-6F08-D24A-83F9-74FBD77FC0A9}"/>
                </a:ext>
              </a:extLst>
            </p:cNvPr>
            <p:cNvSpPr/>
            <p:nvPr/>
          </p:nvSpPr>
          <p:spPr>
            <a:xfrm>
              <a:off x="1843304" y="351448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76A415FC-02CD-E248-A1A5-C0839E3EEDEC}"/>
                </a:ext>
              </a:extLst>
            </p:cNvPr>
            <p:cNvSpPr/>
            <p:nvPr/>
          </p:nvSpPr>
          <p:spPr>
            <a:xfrm>
              <a:off x="2372641" y="351448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25C07C52-C60B-364C-A3C7-E8856C10BF3A}"/>
                </a:ext>
              </a:extLst>
            </p:cNvPr>
            <p:cNvSpPr/>
            <p:nvPr/>
          </p:nvSpPr>
          <p:spPr>
            <a:xfrm>
              <a:off x="2901978" y="351448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8E7ACB7A-21A9-6748-86E7-400B99825311}"/>
                </a:ext>
              </a:extLst>
            </p:cNvPr>
            <p:cNvSpPr/>
            <p:nvPr/>
          </p:nvSpPr>
          <p:spPr>
            <a:xfrm>
              <a:off x="3404465" y="351448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7414900B-1564-954A-9D18-D0F257E3C71C}"/>
                </a:ext>
              </a:extLst>
            </p:cNvPr>
            <p:cNvSpPr/>
            <p:nvPr/>
          </p:nvSpPr>
          <p:spPr>
            <a:xfrm>
              <a:off x="3928715" y="350924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C866466A-715D-3B4D-8FC1-7FF5C24F732C}"/>
                </a:ext>
              </a:extLst>
            </p:cNvPr>
            <p:cNvSpPr/>
            <p:nvPr/>
          </p:nvSpPr>
          <p:spPr>
            <a:xfrm>
              <a:off x="4459608" y="350924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ADE44461-A40F-9141-95CE-92DEA37CB349}"/>
                </a:ext>
              </a:extLst>
            </p:cNvPr>
            <p:cNvSpPr/>
            <p:nvPr/>
          </p:nvSpPr>
          <p:spPr>
            <a:xfrm>
              <a:off x="4988945" y="350924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589CFA6C-EE7F-E442-B602-D23296A8FD6A}"/>
                </a:ext>
              </a:extLst>
            </p:cNvPr>
            <p:cNvSpPr/>
            <p:nvPr/>
          </p:nvSpPr>
          <p:spPr>
            <a:xfrm>
              <a:off x="5518282" y="3509246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D5524589-FA99-324B-8AD8-739BF02D7122}"/>
                </a:ext>
              </a:extLst>
            </p:cNvPr>
            <p:cNvSpPr/>
            <p:nvPr/>
          </p:nvSpPr>
          <p:spPr>
            <a:xfrm>
              <a:off x="6042532" y="350382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A46656ED-8587-E348-946F-F67A3DE2C030}"/>
                </a:ext>
              </a:extLst>
            </p:cNvPr>
            <p:cNvSpPr/>
            <p:nvPr/>
          </p:nvSpPr>
          <p:spPr>
            <a:xfrm>
              <a:off x="6566782" y="350382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F03ACB67-153D-EC46-B7A2-1D4067404D93}"/>
                </a:ext>
              </a:extLst>
            </p:cNvPr>
            <p:cNvSpPr/>
            <p:nvPr/>
          </p:nvSpPr>
          <p:spPr>
            <a:xfrm>
              <a:off x="7097675" y="350382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39CD058B-13E7-DF40-9C5E-7590BB517C7A}"/>
                </a:ext>
              </a:extLst>
            </p:cNvPr>
            <p:cNvSpPr/>
            <p:nvPr/>
          </p:nvSpPr>
          <p:spPr>
            <a:xfrm>
              <a:off x="7627012" y="350382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4BCD5A4C-689E-EC40-BB92-453FBD4BF0CE}"/>
                </a:ext>
              </a:extLst>
            </p:cNvPr>
            <p:cNvSpPr/>
            <p:nvPr/>
          </p:nvSpPr>
          <p:spPr>
            <a:xfrm>
              <a:off x="8156349" y="350382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7334DA1C-6351-6340-9F19-D2D67123A923}"/>
                </a:ext>
              </a:extLst>
            </p:cNvPr>
            <p:cNvSpPr/>
            <p:nvPr/>
          </p:nvSpPr>
          <p:spPr>
            <a:xfrm>
              <a:off x="8658836" y="350382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D5D03C4E-2903-3E48-9856-3C6522A9F80B}"/>
                </a:ext>
              </a:extLst>
            </p:cNvPr>
            <p:cNvSpPr/>
            <p:nvPr/>
          </p:nvSpPr>
          <p:spPr>
            <a:xfrm>
              <a:off x="9183086" y="349858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1E820BA5-0C86-914D-ABC5-E771A70C69D3}"/>
                </a:ext>
              </a:extLst>
            </p:cNvPr>
            <p:cNvSpPr/>
            <p:nvPr/>
          </p:nvSpPr>
          <p:spPr>
            <a:xfrm>
              <a:off x="9713979" y="349858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CD7D6A9D-D0C5-6B45-8D1C-1601762D7A7E}"/>
                </a:ext>
              </a:extLst>
            </p:cNvPr>
            <p:cNvSpPr/>
            <p:nvPr/>
          </p:nvSpPr>
          <p:spPr>
            <a:xfrm>
              <a:off x="10243316" y="349858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E3272D17-C7ED-184A-935C-7519E0758B23}"/>
                </a:ext>
              </a:extLst>
            </p:cNvPr>
            <p:cNvSpPr/>
            <p:nvPr/>
          </p:nvSpPr>
          <p:spPr>
            <a:xfrm>
              <a:off x="10772653" y="3498585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95D191F0-53A8-3C45-AECE-B1A1D6E5D571}"/>
                </a:ext>
              </a:extLst>
            </p:cNvPr>
            <p:cNvSpPr/>
            <p:nvPr/>
          </p:nvSpPr>
          <p:spPr>
            <a:xfrm>
              <a:off x="11296903" y="3498301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17D17D2E-B369-6140-B023-051EBA603857}"/>
                </a:ext>
              </a:extLst>
            </p:cNvPr>
            <p:cNvSpPr/>
            <p:nvPr/>
          </p:nvSpPr>
          <p:spPr>
            <a:xfrm>
              <a:off x="11826240" y="3498301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95E4A75-7550-734D-B7F2-9276AAC21F1F}"/>
                </a:ext>
              </a:extLst>
            </p:cNvPr>
            <p:cNvCxnSpPr>
              <a:cxnSpLocks/>
              <a:stCxn id="53" idx="0"/>
              <a:endCxn id="22" idx="2"/>
            </p:cNvCxnSpPr>
            <p:nvPr/>
          </p:nvCxnSpPr>
          <p:spPr>
            <a:xfrm flipV="1">
              <a:off x="971041" y="3211382"/>
              <a:ext cx="684270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2D8D17C-F443-B442-AEAB-D0D776982868}"/>
                </a:ext>
              </a:extLst>
            </p:cNvPr>
            <p:cNvCxnSpPr>
              <a:cxnSpLocks/>
              <a:stCxn id="54" idx="0"/>
              <a:endCxn id="22" idx="2"/>
            </p:cNvCxnSpPr>
            <p:nvPr/>
          </p:nvCxnSpPr>
          <p:spPr>
            <a:xfrm flipV="1">
              <a:off x="1495291" y="3211382"/>
              <a:ext cx="160020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840307B-2B92-AB40-8F7E-84D47D1A7208}"/>
                </a:ext>
              </a:extLst>
            </p:cNvPr>
            <p:cNvCxnSpPr>
              <a:cxnSpLocks/>
              <a:stCxn id="55" idx="0"/>
              <a:endCxn id="23" idx="2"/>
            </p:cNvCxnSpPr>
            <p:nvPr/>
          </p:nvCxnSpPr>
          <p:spPr>
            <a:xfrm flipV="1">
              <a:off x="2026184" y="3211382"/>
              <a:ext cx="493070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3C3346A7-646B-5E43-98A1-0976C4E897E5}"/>
                </a:ext>
              </a:extLst>
            </p:cNvPr>
            <p:cNvCxnSpPr>
              <a:cxnSpLocks/>
              <a:stCxn id="56" idx="0"/>
              <a:endCxn id="23" idx="2"/>
            </p:cNvCxnSpPr>
            <p:nvPr/>
          </p:nvCxnSpPr>
          <p:spPr>
            <a:xfrm flipH="1" flipV="1">
              <a:off x="2519254" y="3211382"/>
              <a:ext cx="36267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2C37DEA-A641-344E-95D0-5E420A3C76F4}"/>
                </a:ext>
              </a:extLst>
            </p:cNvPr>
            <p:cNvCxnSpPr>
              <a:cxnSpLocks/>
              <a:stCxn id="57" idx="0"/>
              <a:endCxn id="23" idx="2"/>
            </p:cNvCxnSpPr>
            <p:nvPr/>
          </p:nvCxnSpPr>
          <p:spPr>
            <a:xfrm flipH="1" flipV="1">
              <a:off x="2519254" y="3211382"/>
              <a:ext cx="565604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942C036-57F6-D343-8000-659280A70A87}"/>
                </a:ext>
              </a:extLst>
            </p:cNvPr>
            <p:cNvCxnSpPr>
              <a:cxnSpLocks/>
              <a:stCxn id="58" idx="0"/>
              <a:endCxn id="24" idx="2"/>
            </p:cNvCxnSpPr>
            <p:nvPr/>
          </p:nvCxnSpPr>
          <p:spPr>
            <a:xfrm flipH="1" flipV="1">
              <a:off x="3390410" y="3211382"/>
              <a:ext cx="196937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7D3B292-5F64-FA4B-B66C-2268F39B7B1A}"/>
                </a:ext>
              </a:extLst>
            </p:cNvPr>
            <p:cNvCxnSpPr>
              <a:cxnSpLocks/>
              <a:stCxn id="59" idx="0"/>
              <a:endCxn id="25" idx="2"/>
            </p:cNvCxnSpPr>
            <p:nvPr/>
          </p:nvCxnSpPr>
          <p:spPr>
            <a:xfrm flipV="1">
              <a:off x="4111595" y="3211382"/>
              <a:ext cx="106708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DA997C0-B3F0-304A-AEEF-0452E512D6ED}"/>
                </a:ext>
              </a:extLst>
            </p:cNvPr>
            <p:cNvCxnSpPr>
              <a:cxnSpLocks/>
              <a:stCxn id="60" idx="0"/>
              <a:endCxn id="25" idx="2"/>
            </p:cNvCxnSpPr>
            <p:nvPr/>
          </p:nvCxnSpPr>
          <p:spPr>
            <a:xfrm flipH="1" flipV="1">
              <a:off x="4218305" y="3211382"/>
              <a:ext cx="424185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0F83CDE1-5835-2341-8915-E5760F2EF940}"/>
                </a:ext>
              </a:extLst>
            </p:cNvPr>
            <p:cNvCxnSpPr>
              <a:cxnSpLocks/>
              <a:stCxn id="61" idx="0"/>
              <a:endCxn id="26" idx="2"/>
            </p:cNvCxnSpPr>
            <p:nvPr/>
          </p:nvCxnSpPr>
          <p:spPr>
            <a:xfrm flipH="1" flipV="1">
              <a:off x="5082248" y="3211382"/>
              <a:ext cx="89579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85CE0B4-D5D2-FF41-86D1-DB2D240441B9}"/>
                </a:ext>
              </a:extLst>
            </p:cNvPr>
            <p:cNvCxnSpPr>
              <a:cxnSpLocks/>
              <a:stCxn id="62" idx="0"/>
              <a:endCxn id="27" idx="2"/>
            </p:cNvCxnSpPr>
            <p:nvPr/>
          </p:nvCxnSpPr>
          <p:spPr>
            <a:xfrm flipV="1">
              <a:off x="5701162" y="3211382"/>
              <a:ext cx="252238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7CA083D-EA20-DA49-BAAA-02D9F22D69F9}"/>
                </a:ext>
              </a:extLst>
            </p:cNvPr>
            <p:cNvCxnSpPr>
              <a:cxnSpLocks/>
              <a:stCxn id="63" idx="0"/>
              <a:endCxn id="28" idx="2"/>
            </p:cNvCxnSpPr>
            <p:nvPr/>
          </p:nvCxnSpPr>
          <p:spPr>
            <a:xfrm flipV="1">
              <a:off x="6225412" y="3211384"/>
              <a:ext cx="59914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28262572-411B-2941-94D7-351CBA0D3DDE}"/>
                </a:ext>
              </a:extLst>
            </p:cNvPr>
            <p:cNvCxnSpPr>
              <a:cxnSpLocks/>
              <a:stCxn id="64" idx="0"/>
              <a:endCxn id="28" idx="2"/>
            </p:cNvCxnSpPr>
            <p:nvPr/>
          </p:nvCxnSpPr>
          <p:spPr>
            <a:xfrm flipV="1">
              <a:off x="6749662" y="3211384"/>
              <a:ext cx="7489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AE4A05E-7157-6B41-9F6A-79D3D26CC230}"/>
                </a:ext>
              </a:extLst>
            </p:cNvPr>
            <p:cNvCxnSpPr>
              <a:cxnSpLocks/>
              <a:stCxn id="65" idx="0"/>
              <a:endCxn id="29" idx="2"/>
            </p:cNvCxnSpPr>
            <p:nvPr/>
          </p:nvCxnSpPr>
          <p:spPr>
            <a:xfrm flipV="1">
              <a:off x="7280555" y="3211384"/>
              <a:ext cx="40794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0FDFF13-7770-834C-B18C-47722492A830}"/>
                </a:ext>
              </a:extLst>
            </p:cNvPr>
            <p:cNvCxnSpPr>
              <a:cxnSpLocks/>
              <a:stCxn id="66" idx="0"/>
              <a:endCxn id="29" idx="2"/>
            </p:cNvCxnSpPr>
            <p:nvPr/>
          </p:nvCxnSpPr>
          <p:spPr>
            <a:xfrm flipH="1" flipV="1">
              <a:off x="7688499" y="3211384"/>
              <a:ext cx="121395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C2E7D8C-455A-024A-A96F-5F2FF82973AA}"/>
                </a:ext>
              </a:extLst>
            </p:cNvPr>
            <p:cNvCxnSpPr>
              <a:cxnSpLocks/>
              <a:stCxn id="67" idx="0"/>
              <a:endCxn id="29" idx="2"/>
            </p:cNvCxnSpPr>
            <p:nvPr/>
          </p:nvCxnSpPr>
          <p:spPr>
            <a:xfrm flipH="1" flipV="1">
              <a:off x="7688497" y="3211384"/>
              <a:ext cx="65073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B83CBED-920A-C947-92B4-ED4EF0117E0A}"/>
                </a:ext>
              </a:extLst>
            </p:cNvPr>
            <p:cNvCxnSpPr>
              <a:cxnSpLocks/>
              <a:stCxn id="68" idx="0"/>
              <a:endCxn id="30" idx="2"/>
            </p:cNvCxnSpPr>
            <p:nvPr/>
          </p:nvCxnSpPr>
          <p:spPr>
            <a:xfrm flipH="1" flipV="1">
              <a:off x="8559653" y="3211384"/>
              <a:ext cx="282065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70FCC7A-CEE4-5E4C-ADDE-B9C4D207E833}"/>
                </a:ext>
              </a:extLst>
            </p:cNvPr>
            <p:cNvCxnSpPr>
              <a:cxnSpLocks/>
              <a:stCxn id="69" idx="0"/>
              <a:endCxn id="31" idx="2"/>
            </p:cNvCxnSpPr>
            <p:nvPr/>
          </p:nvCxnSpPr>
          <p:spPr>
            <a:xfrm flipV="1">
              <a:off x="9365966" y="3211384"/>
              <a:ext cx="21580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BA36EDF-07CA-1043-8340-CFEE542272E0}"/>
                </a:ext>
              </a:extLst>
            </p:cNvPr>
            <p:cNvCxnSpPr>
              <a:cxnSpLocks/>
              <a:stCxn id="70" idx="0"/>
              <a:endCxn id="31" idx="2"/>
            </p:cNvCxnSpPr>
            <p:nvPr/>
          </p:nvCxnSpPr>
          <p:spPr>
            <a:xfrm flipH="1" flipV="1">
              <a:off x="9387548" y="3211384"/>
              <a:ext cx="509313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60FAA9F-4D7D-EE41-B76B-644743FC4B18}"/>
                </a:ext>
              </a:extLst>
            </p:cNvPr>
            <p:cNvCxnSpPr>
              <a:cxnSpLocks/>
              <a:stCxn id="71" idx="0"/>
              <a:endCxn id="32" idx="2"/>
            </p:cNvCxnSpPr>
            <p:nvPr/>
          </p:nvCxnSpPr>
          <p:spPr>
            <a:xfrm flipH="1" flipV="1">
              <a:off x="10251489" y="3211382"/>
              <a:ext cx="174707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0ECC50B-0A89-204F-966A-3C351D8BDD45}"/>
                </a:ext>
              </a:extLst>
            </p:cNvPr>
            <p:cNvCxnSpPr>
              <a:cxnSpLocks/>
              <a:stCxn id="72" idx="0"/>
              <a:endCxn id="33" idx="2"/>
            </p:cNvCxnSpPr>
            <p:nvPr/>
          </p:nvCxnSpPr>
          <p:spPr>
            <a:xfrm flipV="1">
              <a:off x="10955533" y="3211382"/>
              <a:ext cx="167110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2064A48-B20C-264F-9FA8-768DECCD4BB8}"/>
                </a:ext>
              </a:extLst>
            </p:cNvPr>
            <p:cNvCxnSpPr>
              <a:cxnSpLocks/>
              <a:stCxn id="73" idx="0"/>
              <a:endCxn id="33" idx="2"/>
            </p:cNvCxnSpPr>
            <p:nvPr/>
          </p:nvCxnSpPr>
          <p:spPr>
            <a:xfrm flipH="1" flipV="1">
              <a:off x="11122643" y="3211382"/>
              <a:ext cx="357140" cy="286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E1A595E-2CAF-6A4A-93F7-1B2A23125E37}"/>
                </a:ext>
              </a:extLst>
            </p:cNvPr>
            <p:cNvCxnSpPr>
              <a:cxnSpLocks/>
              <a:stCxn id="74" idx="0"/>
              <a:endCxn id="33" idx="2"/>
            </p:cNvCxnSpPr>
            <p:nvPr/>
          </p:nvCxnSpPr>
          <p:spPr>
            <a:xfrm flipH="1" flipV="1">
              <a:off x="11122643" y="3211382"/>
              <a:ext cx="886477" cy="286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A8DC9011-C881-8044-9CF1-256441B831A7}"/>
                </a:ext>
              </a:extLst>
            </p:cNvPr>
            <p:cNvSpPr txBox="1"/>
            <p:nvPr/>
          </p:nvSpPr>
          <p:spPr>
            <a:xfrm>
              <a:off x="6363222" y="5165788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0x737b…fc91</a:t>
              </a:r>
            </a:p>
            <a:p>
              <a:pPr algn="ctr"/>
              <a:endParaRPr lang="en-US">
                <a:solidFill>
                  <a:schemeClr val="bg1"/>
                </a:solidFill>
              </a:endParaRP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13 ETH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73D787AC-70F2-6A4C-B778-D5FBD2A11DE3}"/>
                </a:ext>
              </a:extLst>
            </p:cNvPr>
            <p:cNvSpPr txBox="1"/>
            <p:nvPr/>
          </p:nvSpPr>
          <p:spPr>
            <a:xfrm>
              <a:off x="9254693" y="5165787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0xa98b…3645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13 ETH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46F58F-81AA-294E-B004-ADD387A9E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95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6B4C6-26F2-6E4A-BE1C-64EAEC2DB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Clients: Example</a:t>
            </a: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8EE8A2D6-08B9-4A41-9ED6-BD768A2C1EBD}"/>
              </a:ext>
            </a:extLst>
          </p:cNvPr>
          <p:cNvGrpSpPr/>
          <p:nvPr/>
        </p:nvGrpSpPr>
        <p:grpSpPr>
          <a:xfrm>
            <a:off x="838200" y="1690688"/>
            <a:ext cx="10872216" cy="4873752"/>
            <a:chOff x="382038" y="136961"/>
            <a:chExt cx="11611722" cy="5435936"/>
          </a:xfrm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B4BDF2FD-985B-1441-8456-9F1B226E4A15}"/>
                </a:ext>
              </a:extLst>
            </p:cNvPr>
            <p:cNvSpPr/>
            <p:nvPr/>
          </p:nvSpPr>
          <p:spPr>
            <a:xfrm>
              <a:off x="9056452" y="2748482"/>
              <a:ext cx="2490738" cy="2824412"/>
            </a:xfrm>
            <a:custGeom>
              <a:avLst/>
              <a:gdLst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1215516 h 2824412"/>
                <a:gd name="connsiteX3" fmla="*/ 2486532 w 2495619"/>
                <a:gd name="connsiteY3" fmla="*/ 2824412 h 2824412"/>
                <a:gd name="connsiteX4" fmla="*/ 4881 w 2495619"/>
                <a:gd name="connsiteY4" fmla="*/ 2824412 h 2824412"/>
                <a:gd name="connsiteX5" fmla="*/ 4881 w 2495619"/>
                <a:gd name="connsiteY5" fmla="*/ 1213901 h 2824412"/>
                <a:gd name="connsiteX6" fmla="*/ 0 w 2495619"/>
                <a:gd name="connsiteY6" fmla="*/ 1213898 h 2824412"/>
                <a:gd name="connsiteX7" fmla="*/ 4881 w 2495619"/>
                <a:gd name="connsiteY7" fmla="*/ 1210152 h 2824412"/>
                <a:gd name="connsiteX8" fmla="*/ 4881 w 2495619"/>
                <a:gd name="connsiteY8" fmla="*/ 1205677 h 2824412"/>
                <a:gd name="connsiteX9" fmla="*/ 10711 w 2495619"/>
                <a:gd name="connsiteY9" fmla="*/ 1205677 h 2824412"/>
                <a:gd name="connsiteX10" fmla="*/ 1570896 w 2495619"/>
                <a:gd name="connsiteY10" fmla="*/ 8211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1215516 h 2824412"/>
                <a:gd name="connsiteX3" fmla="*/ 2486532 w 2495619"/>
                <a:gd name="connsiteY3" fmla="*/ 2824412 h 2824412"/>
                <a:gd name="connsiteX4" fmla="*/ 4881 w 2495619"/>
                <a:gd name="connsiteY4" fmla="*/ 2824412 h 2824412"/>
                <a:gd name="connsiteX5" fmla="*/ 4881 w 2495619"/>
                <a:gd name="connsiteY5" fmla="*/ 1213901 h 2824412"/>
                <a:gd name="connsiteX6" fmla="*/ 0 w 2495619"/>
                <a:gd name="connsiteY6" fmla="*/ 1213898 h 2824412"/>
                <a:gd name="connsiteX7" fmla="*/ 4881 w 2495619"/>
                <a:gd name="connsiteY7" fmla="*/ 1210152 h 2824412"/>
                <a:gd name="connsiteX8" fmla="*/ 4881 w 2495619"/>
                <a:gd name="connsiteY8" fmla="*/ 1205677 h 2824412"/>
                <a:gd name="connsiteX9" fmla="*/ 1570896 w 2495619"/>
                <a:gd name="connsiteY9" fmla="*/ 8211 h 2824412"/>
                <a:gd name="connsiteX10" fmla="*/ 1869528 w 2495619"/>
                <a:gd name="connsiteY10" fmla="*/ 0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1215516 h 2824412"/>
                <a:gd name="connsiteX3" fmla="*/ 2486532 w 2495619"/>
                <a:gd name="connsiteY3" fmla="*/ 2824412 h 2824412"/>
                <a:gd name="connsiteX4" fmla="*/ 4881 w 2495619"/>
                <a:gd name="connsiteY4" fmla="*/ 2824412 h 2824412"/>
                <a:gd name="connsiteX5" fmla="*/ 4881 w 2495619"/>
                <a:gd name="connsiteY5" fmla="*/ 1213901 h 2824412"/>
                <a:gd name="connsiteX6" fmla="*/ 0 w 2495619"/>
                <a:gd name="connsiteY6" fmla="*/ 1213898 h 2824412"/>
                <a:gd name="connsiteX7" fmla="*/ 4881 w 2495619"/>
                <a:gd name="connsiteY7" fmla="*/ 1210152 h 2824412"/>
                <a:gd name="connsiteX8" fmla="*/ 1570896 w 2495619"/>
                <a:gd name="connsiteY8" fmla="*/ 8211 h 2824412"/>
                <a:gd name="connsiteX9" fmla="*/ 1869528 w 2495619"/>
                <a:gd name="connsiteY9" fmla="*/ 0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2824412 h 2824412"/>
                <a:gd name="connsiteX3" fmla="*/ 4881 w 2495619"/>
                <a:gd name="connsiteY3" fmla="*/ 2824412 h 2824412"/>
                <a:gd name="connsiteX4" fmla="*/ 4881 w 2495619"/>
                <a:gd name="connsiteY4" fmla="*/ 1213901 h 2824412"/>
                <a:gd name="connsiteX5" fmla="*/ 0 w 2495619"/>
                <a:gd name="connsiteY5" fmla="*/ 1213898 h 2824412"/>
                <a:gd name="connsiteX6" fmla="*/ 4881 w 2495619"/>
                <a:gd name="connsiteY6" fmla="*/ 1210152 h 2824412"/>
                <a:gd name="connsiteX7" fmla="*/ 1570896 w 2495619"/>
                <a:gd name="connsiteY7" fmla="*/ 8211 h 2824412"/>
                <a:gd name="connsiteX8" fmla="*/ 1869528 w 2495619"/>
                <a:gd name="connsiteY8" fmla="*/ 0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2824412 h 2824412"/>
                <a:gd name="connsiteX3" fmla="*/ 4881 w 2495619"/>
                <a:gd name="connsiteY3" fmla="*/ 2824412 h 2824412"/>
                <a:gd name="connsiteX4" fmla="*/ 4881 w 2495619"/>
                <a:gd name="connsiteY4" fmla="*/ 1213901 h 2824412"/>
                <a:gd name="connsiteX5" fmla="*/ 0 w 2495619"/>
                <a:gd name="connsiteY5" fmla="*/ 1213898 h 2824412"/>
                <a:gd name="connsiteX6" fmla="*/ 1570896 w 2495619"/>
                <a:gd name="connsiteY6" fmla="*/ 8211 h 2824412"/>
                <a:gd name="connsiteX7" fmla="*/ 1869528 w 2495619"/>
                <a:gd name="connsiteY7" fmla="*/ 0 h 2824412"/>
                <a:gd name="connsiteX0" fmla="*/ 1864647 w 2490738"/>
                <a:gd name="connsiteY0" fmla="*/ 0 h 2824412"/>
                <a:gd name="connsiteX1" fmla="*/ 2490738 w 2490738"/>
                <a:gd name="connsiteY1" fmla="*/ 1215522 h 2824412"/>
                <a:gd name="connsiteX2" fmla="*/ 2481651 w 2490738"/>
                <a:gd name="connsiteY2" fmla="*/ 2824412 h 2824412"/>
                <a:gd name="connsiteX3" fmla="*/ 0 w 2490738"/>
                <a:gd name="connsiteY3" fmla="*/ 2824412 h 2824412"/>
                <a:gd name="connsiteX4" fmla="*/ 0 w 2490738"/>
                <a:gd name="connsiteY4" fmla="*/ 1213901 h 2824412"/>
                <a:gd name="connsiteX5" fmla="*/ 1566015 w 2490738"/>
                <a:gd name="connsiteY5" fmla="*/ 8211 h 2824412"/>
                <a:gd name="connsiteX6" fmla="*/ 1864647 w 2490738"/>
                <a:gd name="connsiteY6" fmla="*/ 0 h 282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738" h="2824412">
                  <a:moveTo>
                    <a:pt x="1864647" y="0"/>
                  </a:moveTo>
                  <a:lnTo>
                    <a:pt x="2490738" y="1215522"/>
                  </a:lnTo>
                  <a:lnTo>
                    <a:pt x="2481651" y="2824412"/>
                  </a:lnTo>
                  <a:lnTo>
                    <a:pt x="0" y="2824412"/>
                  </a:lnTo>
                  <a:lnTo>
                    <a:pt x="0" y="1213901"/>
                  </a:lnTo>
                  <a:lnTo>
                    <a:pt x="1566015" y="8211"/>
                  </a:lnTo>
                  <a:lnTo>
                    <a:pt x="1864647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08BEC49A-5558-FD4F-BDCA-974E291E1E49}"/>
                </a:ext>
              </a:extLst>
            </p:cNvPr>
            <p:cNvSpPr/>
            <p:nvPr/>
          </p:nvSpPr>
          <p:spPr>
            <a:xfrm>
              <a:off x="6156491" y="2739864"/>
              <a:ext cx="2497124" cy="2833032"/>
            </a:xfrm>
            <a:custGeom>
              <a:avLst/>
              <a:gdLst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8489 w 2497124"/>
                <a:gd name="connsiteY6" fmla="*/ 1199201 h 2814294"/>
                <a:gd name="connsiteX7" fmla="*/ 0 w 2497124"/>
                <a:gd name="connsiteY7" fmla="*/ 1199195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0 w 2497124"/>
                <a:gd name="connsiteY6" fmla="*/ 1199195 h 2814294"/>
                <a:gd name="connsiteX7" fmla="*/ 1316858 w 2497124"/>
                <a:gd name="connsiteY7" fmla="*/ 0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2814294 h 2814294"/>
                <a:gd name="connsiteX4" fmla="*/ 8489 w 2497124"/>
                <a:gd name="connsiteY4" fmla="*/ 2814294 h 2814294"/>
                <a:gd name="connsiteX5" fmla="*/ 0 w 2497124"/>
                <a:gd name="connsiteY5" fmla="*/ 1199195 h 2814294"/>
                <a:gd name="connsiteX6" fmla="*/ 1316858 w 2497124"/>
                <a:gd name="connsiteY6" fmla="*/ 0 h 2814294"/>
                <a:gd name="connsiteX0" fmla="*/ 1316858 w 2497124"/>
                <a:gd name="connsiteY0" fmla="*/ 15612 h 2829906"/>
                <a:gd name="connsiteX1" fmla="*/ 1608175 w 2497124"/>
                <a:gd name="connsiteY1" fmla="*/ 0 h 2829906"/>
                <a:gd name="connsiteX2" fmla="*/ 2497124 w 2497124"/>
                <a:gd name="connsiteY2" fmla="*/ 1216412 h 2829906"/>
                <a:gd name="connsiteX3" fmla="*/ 2490140 w 2497124"/>
                <a:gd name="connsiteY3" fmla="*/ 2829906 h 2829906"/>
                <a:gd name="connsiteX4" fmla="*/ 8489 w 2497124"/>
                <a:gd name="connsiteY4" fmla="*/ 2829906 h 2829906"/>
                <a:gd name="connsiteX5" fmla="*/ 0 w 2497124"/>
                <a:gd name="connsiteY5" fmla="*/ 1214807 h 2829906"/>
                <a:gd name="connsiteX6" fmla="*/ 1316858 w 2497124"/>
                <a:gd name="connsiteY6" fmla="*/ 15612 h 2829906"/>
                <a:gd name="connsiteX0" fmla="*/ 1320606 w 2497124"/>
                <a:gd name="connsiteY0" fmla="*/ 0 h 2833032"/>
                <a:gd name="connsiteX1" fmla="*/ 1608175 w 2497124"/>
                <a:gd name="connsiteY1" fmla="*/ 3126 h 2833032"/>
                <a:gd name="connsiteX2" fmla="*/ 2497124 w 2497124"/>
                <a:gd name="connsiteY2" fmla="*/ 1219538 h 2833032"/>
                <a:gd name="connsiteX3" fmla="*/ 2490140 w 2497124"/>
                <a:gd name="connsiteY3" fmla="*/ 2833032 h 2833032"/>
                <a:gd name="connsiteX4" fmla="*/ 8489 w 2497124"/>
                <a:gd name="connsiteY4" fmla="*/ 2833032 h 2833032"/>
                <a:gd name="connsiteX5" fmla="*/ 0 w 2497124"/>
                <a:gd name="connsiteY5" fmla="*/ 1217933 h 2833032"/>
                <a:gd name="connsiteX6" fmla="*/ 1320606 w 2497124"/>
                <a:gd name="connsiteY6" fmla="*/ 0 h 283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7124" h="2833032">
                  <a:moveTo>
                    <a:pt x="1320606" y="0"/>
                  </a:moveTo>
                  <a:lnTo>
                    <a:pt x="1608175" y="3126"/>
                  </a:lnTo>
                  <a:lnTo>
                    <a:pt x="2497124" y="1219538"/>
                  </a:lnTo>
                  <a:lnTo>
                    <a:pt x="2490140" y="2833032"/>
                  </a:lnTo>
                  <a:lnTo>
                    <a:pt x="8489" y="2833032"/>
                  </a:lnTo>
                  <a:cubicBezTo>
                    <a:pt x="5659" y="2294666"/>
                    <a:pt x="2830" y="1756299"/>
                    <a:pt x="0" y="1217933"/>
                  </a:cubicBezTo>
                  <a:lnTo>
                    <a:pt x="1320606" y="0"/>
                  </a:lnTo>
                  <a:close/>
                </a:path>
              </a:pathLst>
            </a:custGeom>
            <a:gradFill>
              <a:gsLst>
                <a:gs pos="98000">
                  <a:schemeClr val="accent6"/>
                </a:gs>
                <a:gs pos="75000">
                  <a:schemeClr val="accent6">
                    <a:lumMod val="7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A4D1BD00-A0FD-2141-9F0F-95A0715B74DC}"/>
                </a:ext>
              </a:extLst>
            </p:cNvPr>
            <p:cNvSpPr/>
            <p:nvPr/>
          </p:nvSpPr>
          <p:spPr>
            <a:xfrm>
              <a:off x="382038" y="2770701"/>
              <a:ext cx="2490141" cy="2802196"/>
            </a:xfrm>
            <a:custGeom>
              <a:avLst/>
              <a:gdLst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2725 w 2495619"/>
                <a:gd name="connsiteY10" fmla="*/ 1183461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60350 w 2495619"/>
                <a:gd name="connsiteY10" fmla="*/ 1158061 h 2802196"/>
                <a:gd name="connsiteX11" fmla="*/ 1840719 w 2495619"/>
                <a:gd name="connsiteY11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840719 w 2495619"/>
                <a:gd name="connsiteY10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5478 w 2495619"/>
                <a:gd name="connsiteY8" fmla="*/ 1183461 h 2802196"/>
                <a:gd name="connsiteX9" fmla="*/ 1840719 w 2495619"/>
                <a:gd name="connsiteY9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1840719 w 2495619"/>
                <a:gd name="connsiteY8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1840719 w 2495619"/>
                <a:gd name="connsiteY7" fmla="*/ 0 h 2802196"/>
                <a:gd name="connsiteX0" fmla="*/ 1835241 w 2490141"/>
                <a:gd name="connsiteY0" fmla="*/ 0 h 2802196"/>
                <a:gd name="connsiteX1" fmla="*/ 2118883 w 2490141"/>
                <a:gd name="connsiteY1" fmla="*/ 6874 h 2802196"/>
                <a:gd name="connsiteX2" fmla="*/ 2490141 w 2490141"/>
                <a:gd name="connsiteY2" fmla="*/ 1193304 h 2802196"/>
                <a:gd name="connsiteX3" fmla="*/ 2481651 w 2490141"/>
                <a:gd name="connsiteY3" fmla="*/ 2802196 h 2802196"/>
                <a:gd name="connsiteX4" fmla="*/ 0 w 2490141"/>
                <a:gd name="connsiteY4" fmla="*/ 2802196 h 2802196"/>
                <a:gd name="connsiteX5" fmla="*/ 0 w 2490141"/>
                <a:gd name="connsiteY5" fmla="*/ 1191703 h 2802196"/>
                <a:gd name="connsiteX6" fmla="*/ 1835241 w 2490141"/>
                <a:gd name="connsiteY6" fmla="*/ 0 h 280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141" h="2802196">
                  <a:moveTo>
                    <a:pt x="1835241" y="0"/>
                  </a:moveTo>
                  <a:lnTo>
                    <a:pt x="2118883" y="6874"/>
                  </a:lnTo>
                  <a:lnTo>
                    <a:pt x="2490141" y="1193304"/>
                  </a:lnTo>
                  <a:lnTo>
                    <a:pt x="2481651" y="2802196"/>
                  </a:lnTo>
                  <a:lnTo>
                    <a:pt x="0" y="2802196"/>
                  </a:lnTo>
                  <a:lnTo>
                    <a:pt x="0" y="1191703"/>
                  </a:lnTo>
                  <a:lnTo>
                    <a:pt x="1835241" y="0"/>
                  </a:lnTo>
                  <a:close/>
                </a:path>
              </a:pathLst>
            </a:custGeom>
            <a:gradFill>
              <a:gsLst>
                <a:gs pos="98000">
                  <a:schemeClr val="accent6"/>
                </a:gs>
                <a:gs pos="75000">
                  <a:schemeClr val="accent6">
                    <a:lumMod val="7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240EF9AB-36F7-1541-845D-A12A6E7DCC0A}"/>
                </a:ext>
              </a:extLst>
            </p:cNvPr>
            <p:cNvSpPr/>
            <p:nvPr/>
          </p:nvSpPr>
          <p:spPr>
            <a:xfrm>
              <a:off x="3273511" y="2754856"/>
              <a:ext cx="2493515" cy="2818041"/>
            </a:xfrm>
            <a:custGeom>
              <a:avLst/>
              <a:gdLst>
                <a:gd name="connsiteX0" fmla="*/ 484109 w 2495619"/>
                <a:gd name="connsiteY0" fmla="*/ 0 h 2799304"/>
                <a:gd name="connsiteX1" fmla="*/ 797732 w 2495619"/>
                <a:gd name="connsiteY1" fmla="*/ 6874 h 2799304"/>
                <a:gd name="connsiteX2" fmla="*/ 2495619 w 2495619"/>
                <a:gd name="connsiteY2" fmla="*/ 1185809 h 2799304"/>
                <a:gd name="connsiteX3" fmla="*/ 2483755 w 2495619"/>
                <a:gd name="connsiteY3" fmla="*/ 1185802 h 2799304"/>
                <a:gd name="connsiteX4" fmla="*/ 2483755 w 2495619"/>
                <a:gd name="connsiteY4" fmla="*/ 2799304 h 2799304"/>
                <a:gd name="connsiteX5" fmla="*/ 2104 w 2495619"/>
                <a:gd name="connsiteY5" fmla="*/ 2799304 h 2799304"/>
                <a:gd name="connsiteX6" fmla="*/ 2104 w 2495619"/>
                <a:gd name="connsiteY6" fmla="*/ 1184206 h 2799304"/>
                <a:gd name="connsiteX7" fmla="*/ 0 w 2495619"/>
                <a:gd name="connsiteY7" fmla="*/ 1184204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1185802 h 2799304"/>
                <a:gd name="connsiteX4" fmla="*/ 2481651 w 2493515"/>
                <a:gd name="connsiteY4" fmla="*/ 2799304 h 2799304"/>
                <a:gd name="connsiteX5" fmla="*/ 0 w 2493515"/>
                <a:gd name="connsiteY5" fmla="*/ 2799304 h 2799304"/>
                <a:gd name="connsiteX6" fmla="*/ 0 w 2493515"/>
                <a:gd name="connsiteY6" fmla="*/ 1184206 h 2799304"/>
                <a:gd name="connsiteX7" fmla="*/ 482005 w 2493515"/>
                <a:gd name="connsiteY7" fmla="*/ 0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2799304 h 2799304"/>
                <a:gd name="connsiteX4" fmla="*/ 0 w 2493515"/>
                <a:gd name="connsiteY4" fmla="*/ 2799304 h 2799304"/>
                <a:gd name="connsiteX5" fmla="*/ 0 w 2493515"/>
                <a:gd name="connsiteY5" fmla="*/ 1184206 h 2799304"/>
                <a:gd name="connsiteX6" fmla="*/ 482005 w 2493515"/>
                <a:gd name="connsiteY6" fmla="*/ 0 h 2799304"/>
                <a:gd name="connsiteX0" fmla="*/ 482005 w 2493515"/>
                <a:gd name="connsiteY0" fmla="*/ 11864 h 2811168"/>
                <a:gd name="connsiteX1" fmla="*/ 791880 w 2493515"/>
                <a:gd name="connsiteY1" fmla="*/ 0 h 2811168"/>
                <a:gd name="connsiteX2" fmla="*/ 2493515 w 2493515"/>
                <a:gd name="connsiteY2" fmla="*/ 1197673 h 2811168"/>
                <a:gd name="connsiteX3" fmla="*/ 2481651 w 2493515"/>
                <a:gd name="connsiteY3" fmla="*/ 2811168 h 2811168"/>
                <a:gd name="connsiteX4" fmla="*/ 0 w 2493515"/>
                <a:gd name="connsiteY4" fmla="*/ 2811168 h 2811168"/>
                <a:gd name="connsiteX5" fmla="*/ 0 w 2493515"/>
                <a:gd name="connsiteY5" fmla="*/ 1196070 h 2811168"/>
                <a:gd name="connsiteX6" fmla="*/ 482005 w 2493515"/>
                <a:gd name="connsiteY6" fmla="*/ 11864 h 2811168"/>
                <a:gd name="connsiteX0" fmla="*/ 485753 w 2493515"/>
                <a:gd name="connsiteY0" fmla="*/ 0 h 2818041"/>
                <a:gd name="connsiteX1" fmla="*/ 791880 w 2493515"/>
                <a:gd name="connsiteY1" fmla="*/ 6873 h 2818041"/>
                <a:gd name="connsiteX2" fmla="*/ 2493515 w 2493515"/>
                <a:gd name="connsiteY2" fmla="*/ 1204546 h 2818041"/>
                <a:gd name="connsiteX3" fmla="*/ 2481651 w 2493515"/>
                <a:gd name="connsiteY3" fmla="*/ 2818041 h 2818041"/>
                <a:gd name="connsiteX4" fmla="*/ 0 w 2493515"/>
                <a:gd name="connsiteY4" fmla="*/ 2818041 h 2818041"/>
                <a:gd name="connsiteX5" fmla="*/ 0 w 2493515"/>
                <a:gd name="connsiteY5" fmla="*/ 1202943 h 2818041"/>
                <a:gd name="connsiteX6" fmla="*/ 485753 w 2493515"/>
                <a:gd name="connsiteY6" fmla="*/ 0 h 2818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3515" h="2818041">
                  <a:moveTo>
                    <a:pt x="485753" y="0"/>
                  </a:moveTo>
                  <a:lnTo>
                    <a:pt x="791880" y="6873"/>
                  </a:lnTo>
                  <a:lnTo>
                    <a:pt x="2493515" y="1204546"/>
                  </a:lnTo>
                  <a:cubicBezTo>
                    <a:pt x="2489560" y="1742378"/>
                    <a:pt x="2485606" y="2280209"/>
                    <a:pt x="2481651" y="2818041"/>
                  </a:cubicBezTo>
                  <a:lnTo>
                    <a:pt x="0" y="2818041"/>
                  </a:lnTo>
                  <a:lnTo>
                    <a:pt x="0" y="1202943"/>
                  </a:lnTo>
                  <a:lnTo>
                    <a:pt x="485753" y="0"/>
                  </a:lnTo>
                  <a:close/>
                </a:path>
              </a:pathLst>
            </a:custGeom>
            <a:gradFill>
              <a:gsLst>
                <a:gs pos="98000">
                  <a:schemeClr val="accent6"/>
                </a:gs>
                <a:gs pos="75000">
                  <a:schemeClr val="accent6">
                    <a:lumMod val="7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F27C3F9C-1BF3-EB48-B767-16B8C1A0D399}"/>
                </a:ext>
              </a:extLst>
            </p:cNvPr>
            <p:cNvSpPr/>
            <p:nvPr/>
          </p:nvSpPr>
          <p:spPr>
            <a:xfrm>
              <a:off x="4096237" y="136961"/>
              <a:ext cx="4079713" cy="428599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State root, hash: 0x0986…876c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4EE0077B-69D1-5746-A6C2-F7233D0632FE}"/>
                </a:ext>
              </a:extLst>
            </p:cNvPr>
            <p:cNvSpPr txBox="1"/>
            <p:nvPr/>
          </p:nvSpPr>
          <p:spPr>
            <a:xfrm>
              <a:off x="382038" y="4040659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0x1354…f78b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100 ETH</a:t>
              </a:r>
            </a:p>
          </p:txBody>
        </p:sp>
        <p:sp>
          <p:nvSpPr>
            <p:cNvPr id="100" name="Rounded Rectangle 99">
              <a:extLst>
                <a:ext uri="{FF2B5EF4-FFF2-40B4-BE49-F238E27FC236}">
                  <a16:creationId xmlns:a16="http://schemas.microsoft.com/office/drawing/2014/main" id="{1A8F4CC0-7F87-7640-91DF-7172B4954CB0}"/>
                </a:ext>
              </a:extLst>
            </p:cNvPr>
            <p:cNvSpPr/>
            <p:nvPr/>
          </p:nvSpPr>
          <p:spPr>
            <a:xfrm>
              <a:off x="3074776" y="1019437"/>
              <a:ext cx="914400" cy="356023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1" name="Rounded Rectangle 100">
              <a:extLst>
                <a:ext uri="{FF2B5EF4-FFF2-40B4-BE49-F238E27FC236}">
                  <a16:creationId xmlns:a16="http://schemas.microsoft.com/office/drawing/2014/main" id="{3EC1451A-1B52-C34A-BDAD-43B0EF73D085}"/>
                </a:ext>
              </a:extLst>
            </p:cNvPr>
            <p:cNvSpPr/>
            <p:nvPr/>
          </p:nvSpPr>
          <p:spPr>
            <a:xfrm>
              <a:off x="4106563" y="1019437"/>
              <a:ext cx="914400" cy="356023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2" name="Rounded Rectangle 101">
              <a:extLst>
                <a:ext uri="{FF2B5EF4-FFF2-40B4-BE49-F238E27FC236}">
                  <a16:creationId xmlns:a16="http://schemas.microsoft.com/office/drawing/2014/main" id="{8104F8CF-1347-3B42-A480-946586F58843}"/>
                </a:ext>
              </a:extLst>
            </p:cNvPr>
            <p:cNvSpPr/>
            <p:nvPr/>
          </p:nvSpPr>
          <p:spPr>
            <a:xfrm>
              <a:off x="5138350" y="1019415"/>
              <a:ext cx="914400" cy="3560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3" name="Rounded Rectangle 102">
              <a:extLst>
                <a:ext uri="{FF2B5EF4-FFF2-40B4-BE49-F238E27FC236}">
                  <a16:creationId xmlns:a16="http://schemas.microsoft.com/office/drawing/2014/main" id="{33F72F9C-815D-B742-927F-4817233435D7}"/>
                </a:ext>
              </a:extLst>
            </p:cNvPr>
            <p:cNvSpPr/>
            <p:nvPr/>
          </p:nvSpPr>
          <p:spPr>
            <a:xfrm>
              <a:off x="6170137" y="1019415"/>
              <a:ext cx="914400" cy="356023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4" name="Rounded Rectangle 103">
              <a:extLst>
                <a:ext uri="{FF2B5EF4-FFF2-40B4-BE49-F238E27FC236}">
                  <a16:creationId xmlns:a16="http://schemas.microsoft.com/office/drawing/2014/main" id="{6A676B70-9D54-7543-B297-F60D3D562438}"/>
                </a:ext>
              </a:extLst>
            </p:cNvPr>
            <p:cNvSpPr/>
            <p:nvPr/>
          </p:nvSpPr>
          <p:spPr>
            <a:xfrm>
              <a:off x="7201924" y="1019415"/>
              <a:ext cx="914400" cy="3560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5" name="Rounded Rectangle 104">
              <a:extLst>
                <a:ext uri="{FF2B5EF4-FFF2-40B4-BE49-F238E27FC236}">
                  <a16:creationId xmlns:a16="http://schemas.microsoft.com/office/drawing/2014/main" id="{3CADA9F6-1144-3844-A219-51999F871504}"/>
                </a:ext>
              </a:extLst>
            </p:cNvPr>
            <p:cNvSpPr/>
            <p:nvPr/>
          </p:nvSpPr>
          <p:spPr>
            <a:xfrm>
              <a:off x="8233711" y="1019393"/>
              <a:ext cx="914400" cy="35602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6" name="Rounded Rectangle 105">
              <a:extLst>
                <a:ext uri="{FF2B5EF4-FFF2-40B4-BE49-F238E27FC236}">
                  <a16:creationId xmlns:a16="http://schemas.microsoft.com/office/drawing/2014/main" id="{0658F73C-30B7-0C4E-B6F0-2C35A14EFED3}"/>
                </a:ext>
              </a:extLst>
            </p:cNvPr>
            <p:cNvSpPr/>
            <p:nvPr/>
          </p:nvSpPr>
          <p:spPr>
            <a:xfrm>
              <a:off x="1114171" y="1707368"/>
              <a:ext cx="68580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16579B7C-4183-DD48-BA77-8EF495D8E99D}"/>
                </a:ext>
              </a:extLst>
            </p:cNvPr>
            <p:cNvSpPr/>
            <p:nvPr/>
          </p:nvSpPr>
          <p:spPr>
            <a:xfrm>
              <a:off x="1978114" y="1707368"/>
              <a:ext cx="68580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789DE6BF-A63F-1949-A701-1C5B1E251AB5}"/>
                </a:ext>
              </a:extLst>
            </p:cNvPr>
            <p:cNvSpPr/>
            <p:nvPr/>
          </p:nvSpPr>
          <p:spPr>
            <a:xfrm>
              <a:off x="2849268" y="1707368"/>
              <a:ext cx="68580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9" name="Rounded Rectangle 108">
              <a:extLst>
                <a:ext uri="{FF2B5EF4-FFF2-40B4-BE49-F238E27FC236}">
                  <a16:creationId xmlns:a16="http://schemas.microsoft.com/office/drawing/2014/main" id="{7BF7B336-AEED-3D47-911B-35A4D31A4628}"/>
                </a:ext>
              </a:extLst>
            </p:cNvPr>
            <p:cNvSpPr/>
            <p:nvPr/>
          </p:nvSpPr>
          <p:spPr>
            <a:xfrm>
              <a:off x="3677163" y="1707368"/>
              <a:ext cx="68580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82DE1FA5-B7D5-FC47-8B78-7D38137E51FE}"/>
                </a:ext>
              </a:extLst>
            </p:cNvPr>
            <p:cNvSpPr/>
            <p:nvPr/>
          </p:nvSpPr>
          <p:spPr>
            <a:xfrm>
              <a:off x="4541106" y="1707368"/>
              <a:ext cx="68580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1" name="Rounded Rectangle 110">
              <a:extLst>
                <a:ext uri="{FF2B5EF4-FFF2-40B4-BE49-F238E27FC236}">
                  <a16:creationId xmlns:a16="http://schemas.microsoft.com/office/drawing/2014/main" id="{9561E4AD-76AA-3E45-B0FB-D6BD0283B2FE}"/>
                </a:ext>
              </a:extLst>
            </p:cNvPr>
            <p:cNvSpPr/>
            <p:nvPr/>
          </p:nvSpPr>
          <p:spPr>
            <a:xfrm>
              <a:off x="5412260" y="1707368"/>
              <a:ext cx="68580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2" name="Rounded Rectangle 111">
              <a:extLst>
                <a:ext uri="{FF2B5EF4-FFF2-40B4-BE49-F238E27FC236}">
                  <a16:creationId xmlns:a16="http://schemas.microsoft.com/office/drawing/2014/main" id="{56393DF1-B4EA-7C4D-8239-E0478D96637D}"/>
                </a:ext>
              </a:extLst>
            </p:cNvPr>
            <p:cNvSpPr/>
            <p:nvPr/>
          </p:nvSpPr>
          <p:spPr>
            <a:xfrm>
              <a:off x="6283414" y="1707368"/>
              <a:ext cx="68580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3" name="Rounded Rectangle 112">
              <a:extLst>
                <a:ext uri="{FF2B5EF4-FFF2-40B4-BE49-F238E27FC236}">
                  <a16:creationId xmlns:a16="http://schemas.microsoft.com/office/drawing/2014/main" id="{E9743304-6BD3-924E-8875-C8389EA47DDE}"/>
                </a:ext>
              </a:extLst>
            </p:cNvPr>
            <p:cNvSpPr/>
            <p:nvPr/>
          </p:nvSpPr>
          <p:spPr>
            <a:xfrm>
              <a:off x="7147357" y="1707368"/>
              <a:ext cx="68580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4" name="Rounded Rectangle 113">
              <a:extLst>
                <a:ext uri="{FF2B5EF4-FFF2-40B4-BE49-F238E27FC236}">
                  <a16:creationId xmlns:a16="http://schemas.microsoft.com/office/drawing/2014/main" id="{FF7608E9-D8BF-1940-8424-68DBF8EDC0EE}"/>
                </a:ext>
              </a:extLst>
            </p:cNvPr>
            <p:cNvSpPr/>
            <p:nvPr/>
          </p:nvSpPr>
          <p:spPr>
            <a:xfrm>
              <a:off x="8018511" y="1707368"/>
              <a:ext cx="68580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A85DD67E-9895-2B47-9EC6-48CA15320FA1}"/>
                </a:ext>
              </a:extLst>
            </p:cNvPr>
            <p:cNvSpPr/>
            <p:nvPr/>
          </p:nvSpPr>
          <p:spPr>
            <a:xfrm>
              <a:off x="8846406" y="1707368"/>
              <a:ext cx="68580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6" name="Rounded Rectangle 115">
              <a:extLst>
                <a:ext uri="{FF2B5EF4-FFF2-40B4-BE49-F238E27FC236}">
                  <a16:creationId xmlns:a16="http://schemas.microsoft.com/office/drawing/2014/main" id="{25824B21-6E3B-5F4D-B924-97CB8D2033F3}"/>
                </a:ext>
              </a:extLst>
            </p:cNvPr>
            <p:cNvSpPr/>
            <p:nvPr/>
          </p:nvSpPr>
          <p:spPr>
            <a:xfrm>
              <a:off x="9710349" y="1707368"/>
              <a:ext cx="68580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7" name="Rounded Rectangle 116">
              <a:extLst>
                <a:ext uri="{FF2B5EF4-FFF2-40B4-BE49-F238E27FC236}">
                  <a16:creationId xmlns:a16="http://schemas.microsoft.com/office/drawing/2014/main" id="{E69C0FED-0225-9A48-91B5-2FE0ECC80E3B}"/>
                </a:ext>
              </a:extLst>
            </p:cNvPr>
            <p:cNvSpPr/>
            <p:nvPr/>
          </p:nvSpPr>
          <p:spPr>
            <a:xfrm>
              <a:off x="10581503" y="1707368"/>
              <a:ext cx="68580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654F479-DD26-D34F-B6CE-DC8E427C41FA}"/>
                </a:ext>
              </a:extLst>
            </p:cNvPr>
            <p:cNvCxnSpPr>
              <a:cxnSpLocks/>
              <a:stCxn id="100" idx="0"/>
              <a:endCxn id="98" idx="2"/>
            </p:cNvCxnSpPr>
            <p:nvPr/>
          </p:nvCxnSpPr>
          <p:spPr>
            <a:xfrm flipV="1">
              <a:off x="3531976" y="565560"/>
              <a:ext cx="2604116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DAD5261-D00F-C042-BF66-A4EC7AFCF327}"/>
                </a:ext>
              </a:extLst>
            </p:cNvPr>
            <p:cNvCxnSpPr>
              <a:cxnSpLocks/>
              <a:stCxn id="101" idx="0"/>
              <a:endCxn id="98" idx="2"/>
            </p:cNvCxnSpPr>
            <p:nvPr/>
          </p:nvCxnSpPr>
          <p:spPr>
            <a:xfrm flipV="1">
              <a:off x="4563765" y="565560"/>
              <a:ext cx="1572329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7F521B0-EC8F-1F4B-AB0A-22A80AD890A1}"/>
                </a:ext>
              </a:extLst>
            </p:cNvPr>
            <p:cNvCxnSpPr>
              <a:cxnSpLocks/>
              <a:stCxn id="102" idx="0"/>
              <a:endCxn id="98" idx="2"/>
            </p:cNvCxnSpPr>
            <p:nvPr/>
          </p:nvCxnSpPr>
          <p:spPr>
            <a:xfrm flipV="1">
              <a:off x="5595550" y="565560"/>
              <a:ext cx="540542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C6726502-491C-0A4D-85A6-4D41C53F2103}"/>
                </a:ext>
              </a:extLst>
            </p:cNvPr>
            <p:cNvCxnSpPr>
              <a:cxnSpLocks/>
              <a:stCxn id="103" idx="0"/>
              <a:endCxn id="98" idx="2"/>
            </p:cNvCxnSpPr>
            <p:nvPr/>
          </p:nvCxnSpPr>
          <p:spPr>
            <a:xfrm flipH="1" flipV="1">
              <a:off x="6136094" y="565560"/>
              <a:ext cx="491245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DEB157AE-A4E2-A848-8350-E9DE5C28231D}"/>
                </a:ext>
              </a:extLst>
            </p:cNvPr>
            <p:cNvCxnSpPr>
              <a:cxnSpLocks/>
              <a:stCxn id="98" idx="2"/>
              <a:endCxn id="104" idx="0"/>
            </p:cNvCxnSpPr>
            <p:nvPr/>
          </p:nvCxnSpPr>
          <p:spPr>
            <a:xfrm>
              <a:off x="6136092" y="565560"/>
              <a:ext cx="1523032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D0131434-DF3B-0446-8A7E-27A4F78CEA3A}"/>
                </a:ext>
              </a:extLst>
            </p:cNvPr>
            <p:cNvCxnSpPr>
              <a:cxnSpLocks/>
              <a:stCxn id="98" idx="2"/>
              <a:endCxn id="105" idx="0"/>
            </p:cNvCxnSpPr>
            <p:nvPr/>
          </p:nvCxnSpPr>
          <p:spPr>
            <a:xfrm>
              <a:off x="6136094" y="565560"/>
              <a:ext cx="2554819" cy="4538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71F3D32-874A-2440-A7A3-BAE95E879EE3}"/>
                </a:ext>
              </a:extLst>
            </p:cNvPr>
            <p:cNvCxnSpPr>
              <a:cxnSpLocks/>
              <a:stCxn id="106" idx="0"/>
              <a:endCxn id="100" idx="2"/>
            </p:cNvCxnSpPr>
            <p:nvPr/>
          </p:nvCxnSpPr>
          <p:spPr>
            <a:xfrm flipV="1">
              <a:off x="1457071" y="1375458"/>
              <a:ext cx="2074905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951A26FB-84EC-C64C-9D3A-5BDC401AC191}"/>
                </a:ext>
              </a:extLst>
            </p:cNvPr>
            <p:cNvCxnSpPr>
              <a:cxnSpLocks/>
              <a:stCxn id="107" idx="0"/>
              <a:endCxn id="100" idx="2"/>
            </p:cNvCxnSpPr>
            <p:nvPr/>
          </p:nvCxnSpPr>
          <p:spPr>
            <a:xfrm flipV="1">
              <a:off x="2321014" y="1375458"/>
              <a:ext cx="1210962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BA974CA-F772-2948-95AF-75FF6F4A1019}"/>
                </a:ext>
              </a:extLst>
            </p:cNvPr>
            <p:cNvCxnSpPr>
              <a:cxnSpLocks/>
              <a:stCxn id="108" idx="0"/>
              <a:endCxn id="101" idx="2"/>
            </p:cNvCxnSpPr>
            <p:nvPr/>
          </p:nvCxnSpPr>
          <p:spPr>
            <a:xfrm flipV="1">
              <a:off x="3192170" y="1375458"/>
              <a:ext cx="1371595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C2D52C0-0A89-6341-9F71-220FFE13D975}"/>
                </a:ext>
              </a:extLst>
            </p:cNvPr>
            <p:cNvCxnSpPr>
              <a:cxnSpLocks/>
              <a:stCxn id="109" idx="0"/>
              <a:endCxn id="101" idx="2"/>
            </p:cNvCxnSpPr>
            <p:nvPr/>
          </p:nvCxnSpPr>
          <p:spPr>
            <a:xfrm flipV="1">
              <a:off x="4020063" y="1375458"/>
              <a:ext cx="543700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3A814A35-062A-D140-B74A-4FA4811941E7}"/>
                </a:ext>
              </a:extLst>
            </p:cNvPr>
            <p:cNvCxnSpPr>
              <a:cxnSpLocks/>
              <a:stCxn id="110" idx="0"/>
              <a:endCxn id="101" idx="2"/>
            </p:cNvCxnSpPr>
            <p:nvPr/>
          </p:nvCxnSpPr>
          <p:spPr>
            <a:xfrm flipH="1" flipV="1">
              <a:off x="4563765" y="1375458"/>
              <a:ext cx="320243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1885BF5-F4DA-C641-9A83-8568AE4F8040}"/>
                </a:ext>
              </a:extLst>
            </p:cNvPr>
            <p:cNvCxnSpPr>
              <a:cxnSpLocks/>
              <a:stCxn id="111" idx="0"/>
              <a:endCxn id="102" idx="2"/>
            </p:cNvCxnSpPr>
            <p:nvPr/>
          </p:nvCxnSpPr>
          <p:spPr>
            <a:xfrm flipH="1" flipV="1">
              <a:off x="5595550" y="1375436"/>
              <a:ext cx="159610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6F8A708-CD0E-2445-A375-56E78E71400C}"/>
                </a:ext>
              </a:extLst>
            </p:cNvPr>
            <p:cNvCxnSpPr>
              <a:cxnSpLocks/>
              <a:stCxn id="112" idx="0"/>
              <a:endCxn id="103" idx="2"/>
            </p:cNvCxnSpPr>
            <p:nvPr/>
          </p:nvCxnSpPr>
          <p:spPr>
            <a:xfrm flipV="1">
              <a:off x="6626316" y="1375436"/>
              <a:ext cx="1023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AEFC10B3-ED7C-7141-AD29-DBFD1736F59B}"/>
                </a:ext>
              </a:extLst>
            </p:cNvPr>
            <p:cNvCxnSpPr>
              <a:cxnSpLocks/>
              <a:stCxn id="113" idx="0"/>
              <a:endCxn id="103" idx="2"/>
            </p:cNvCxnSpPr>
            <p:nvPr/>
          </p:nvCxnSpPr>
          <p:spPr>
            <a:xfrm flipH="1" flipV="1">
              <a:off x="6627337" y="1375436"/>
              <a:ext cx="862920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1BF15926-D1CD-5348-BEC9-8856DE764166}"/>
                </a:ext>
              </a:extLst>
            </p:cNvPr>
            <p:cNvCxnSpPr>
              <a:cxnSpLocks/>
              <a:stCxn id="114" idx="0"/>
            </p:cNvCxnSpPr>
            <p:nvPr/>
          </p:nvCxnSpPr>
          <p:spPr>
            <a:xfrm flipH="1" flipV="1">
              <a:off x="7686161" y="1185774"/>
              <a:ext cx="675250" cy="5215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C42313D2-2D43-BB48-934D-365B7B46D166}"/>
                </a:ext>
              </a:extLst>
            </p:cNvPr>
            <p:cNvCxnSpPr>
              <a:cxnSpLocks/>
              <a:stCxn id="115" idx="0"/>
              <a:endCxn id="105" idx="2"/>
            </p:cNvCxnSpPr>
            <p:nvPr/>
          </p:nvCxnSpPr>
          <p:spPr>
            <a:xfrm flipH="1" flipV="1">
              <a:off x="8690913" y="1375414"/>
              <a:ext cx="498395" cy="3319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BCA3EC3-CE6E-A846-B29F-7FC1E0AA630E}"/>
                </a:ext>
              </a:extLst>
            </p:cNvPr>
            <p:cNvCxnSpPr>
              <a:cxnSpLocks/>
              <a:stCxn id="116" idx="0"/>
              <a:endCxn id="105" idx="2"/>
            </p:cNvCxnSpPr>
            <p:nvPr/>
          </p:nvCxnSpPr>
          <p:spPr>
            <a:xfrm flipH="1" flipV="1">
              <a:off x="8690911" y="1375414"/>
              <a:ext cx="1362338" cy="3319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54FAB84-8E32-F343-A50E-2A149E5C5C53}"/>
                </a:ext>
              </a:extLst>
            </p:cNvPr>
            <p:cNvCxnSpPr>
              <a:cxnSpLocks/>
              <a:stCxn id="117" idx="0"/>
              <a:endCxn id="105" idx="2"/>
            </p:cNvCxnSpPr>
            <p:nvPr/>
          </p:nvCxnSpPr>
          <p:spPr>
            <a:xfrm flipH="1" flipV="1">
              <a:off x="8690911" y="1375414"/>
              <a:ext cx="2233492" cy="3319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2AA8FBD3-D269-774E-B008-C01AC4C99429}"/>
                </a:ext>
              </a:extLst>
            </p:cNvPr>
            <p:cNvSpPr txBox="1"/>
            <p:nvPr/>
          </p:nvSpPr>
          <p:spPr>
            <a:xfrm>
              <a:off x="3273511" y="4040661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0x298a…e3b1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 ETH</a:t>
              </a:r>
            </a:p>
          </p:txBody>
        </p:sp>
        <p:sp>
          <p:nvSpPr>
            <p:cNvPr id="137" name="Rounded Rectangle 136">
              <a:extLst>
                <a:ext uri="{FF2B5EF4-FFF2-40B4-BE49-F238E27FC236}">
                  <a16:creationId xmlns:a16="http://schemas.microsoft.com/office/drawing/2014/main" id="{05F9611C-66AE-134F-8857-EE6D30B7EC35}"/>
                </a:ext>
              </a:extLst>
            </p:cNvPr>
            <p:cNvSpPr/>
            <p:nvPr/>
          </p:nvSpPr>
          <p:spPr>
            <a:xfrm>
              <a:off x="589921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8" name="Rounded Rectangle 137">
              <a:extLst>
                <a:ext uri="{FF2B5EF4-FFF2-40B4-BE49-F238E27FC236}">
                  <a16:creationId xmlns:a16="http://schemas.microsoft.com/office/drawing/2014/main" id="{C8C765A3-293B-6D4F-912C-628742820850}"/>
                </a:ext>
              </a:extLst>
            </p:cNvPr>
            <p:cNvSpPr/>
            <p:nvPr/>
          </p:nvSpPr>
          <p:spPr>
            <a:xfrm>
              <a:off x="1114171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9" name="Rounded Rectangle 138">
              <a:extLst>
                <a:ext uri="{FF2B5EF4-FFF2-40B4-BE49-F238E27FC236}">
                  <a16:creationId xmlns:a16="http://schemas.microsoft.com/office/drawing/2014/main" id="{812F1E39-4E2A-444B-BA8F-2C8E4DCFB152}"/>
                </a:ext>
              </a:extLst>
            </p:cNvPr>
            <p:cNvSpPr/>
            <p:nvPr/>
          </p:nvSpPr>
          <p:spPr>
            <a:xfrm>
              <a:off x="1645064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0" name="Rounded Rectangle 139">
              <a:extLst>
                <a:ext uri="{FF2B5EF4-FFF2-40B4-BE49-F238E27FC236}">
                  <a16:creationId xmlns:a16="http://schemas.microsoft.com/office/drawing/2014/main" id="{5B89BFE6-A58D-C643-8602-91E7CF15A689}"/>
                </a:ext>
              </a:extLst>
            </p:cNvPr>
            <p:cNvSpPr/>
            <p:nvPr/>
          </p:nvSpPr>
          <p:spPr>
            <a:xfrm>
              <a:off x="2174401" y="2389358"/>
              <a:ext cx="36576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1" name="Rounded Rectangle 140">
              <a:extLst>
                <a:ext uri="{FF2B5EF4-FFF2-40B4-BE49-F238E27FC236}">
                  <a16:creationId xmlns:a16="http://schemas.microsoft.com/office/drawing/2014/main" id="{82969E7D-CB14-6A44-99DD-9D46B1CD223F}"/>
                </a:ext>
              </a:extLst>
            </p:cNvPr>
            <p:cNvSpPr/>
            <p:nvPr/>
          </p:nvSpPr>
          <p:spPr>
            <a:xfrm>
              <a:off x="2703738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2" name="Rounded Rectangle 141">
              <a:extLst>
                <a:ext uri="{FF2B5EF4-FFF2-40B4-BE49-F238E27FC236}">
                  <a16:creationId xmlns:a16="http://schemas.microsoft.com/office/drawing/2014/main" id="{594D8774-3CF0-5B40-9151-9FAEC28AFD1A}"/>
                </a:ext>
              </a:extLst>
            </p:cNvPr>
            <p:cNvSpPr/>
            <p:nvPr/>
          </p:nvSpPr>
          <p:spPr>
            <a:xfrm>
              <a:off x="3206225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3" name="Rounded Rectangle 142">
              <a:extLst>
                <a:ext uri="{FF2B5EF4-FFF2-40B4-BE49-F238E27FC236}">
                  <a16:creationId xmlns:a16="http://schemas.microsoft.com/office/drawing/2014/main" id="{9DB33C22-A157-3640-9EC1-7D4B2B72F704}"/>
                </a:ext>
              </a:extLst>
            </p:cNvPr>
            <p:cNvSpPr/>
            <p:nvPr/>
          </p:nvSpPr>
          <p:spPr>
            <a:xfrm>
              <a:off x="3730475" y="2384118"/>
              <a:ext cx="36576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4" name="Rounded Rectangle 143">
              <a:extLst>
                <a:ext uri="{FF2B5EF4-FFF2-40B4-BE49-F238E27FC236}">
                  <a16:creationId xmlns:a16="http://schemas.microsoft.com/office/drawing/2014/main" id="{55077C9F-4E08-5D4D-A76D-F107F0DC2233}"/>
                </a:ext>
              </a:extLst>
            </p:cNvPr>
            <p:cNvSpPr/>
            <p:nvPr/>
          </p:nvSpPr>
          <p:spPr>
            <a:xfrm>
              <a:off x="4261368" y="238411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5" name="Rounded Rectangle 144">
              <a:extLst>
                <a:ext uri="{FF2B5EF4-FFF2-40B4-BE49-F238E27FC236}">
                  <a16:creationId xmlns:a16="http://schemas.microsoft.com/office/drawing/2014/main" id="{5287068F-1360-A94C-AD5F-E70E50BA9B4A}"/>
                </a:ext>
              </a:extLst>
            </p:cNvPr>
            <p:cNvSpPr/>
            <p:nvPr/>
          </p:nvSpPr>
          <p:spPr>
            <a:xfrm>
              <a:off x="4790705" y="238411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6" name="Rounded Rectangle 145">
              <a:extLst>
                <a:ext uri="{FF2B5EF4-FFF2-40B4-BE49-F238E27FC236}">
                  <a16:creationId xmlns:a16="http://schemas.microsoft.com/office/drawing/2014/main" id="{944FDB00-B245-F042-BFCF-1FF19E2ED4A6}"/>
                </a:ext>
              </a:extLst>
            </p:cNvPr>
            <p:cNvSpPr/>
            <p:nvPr/>
          </p:nvSpPr>
          <p:spPr>
            <a:xfrm>
              <a:off x="5320042" y="238411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7" name="Rounded Rectangle 146">
              <a:extLst>
                <a:ext uri="{FF2B5EF4-FFF2-40B4-BE49-F238E27FC236}">
                  <a16:creationId xmlns:a16="http://schemas.microsoft.com/office/drawing/2014/main" id="{302BD44D-2FC7-9F49-A73B-61FB40639253}"/>
                </a:ext>
              </a:extLst>
            </p:cNvPr>
            <p:cNvSpPr/>
            <p:nvPr/>
          </p:nvSpPr>
          <p:spPr>
            <a:xfrm>
              <a:off x="5844292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8" name="Rounded Rectangle 147">
              <a:extLst>
                <a:ext uri="{FF2B5EF4-FFF2-40B4-BE49-F238E27FC236}">
                  <a16:creationId xmlns:a16="http://schemas.microsoft.com/office/drawing/2014/main" id="{929B3D52-30DC-2B4A-BED8-B0AFDEDC4BD6}"/>
                </a:ext>
              </a:extLst>
            </p:cNvPr>
            <p:cNvSpPr/>
            <p:nvPr/>
          </p:nvSpPr>
          <p:spPr>
            <a:xfrm>
              <a:off x="6368542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1AA783F7-B288-C444-B044-C1322212968C}"/>
                </a:ext>
              </a:extLst>
            </p:cNvPr>
            <p:cNvSpPr/>
            <p:nvPr/>
          </p:nvSpPr>
          <p:spPr>
            <a:xfrm>
              <a:off x="6899435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0" name="Rounded Rectangle 149">
              <a:extLst>
                <a:ext uri="{FF2B5EF4-FFF2-40B4-BE49-F238E27FC236}">
                  <a16:creationId xmlns:a16="http://schemas.microsoft.com/office/drawing/2014/main" id="{0A85360C-37F7-A242-A869-E1B779CE2736}"/>
                </a:ext>
              </a:extLst>
            </p:cNvPr>
            <p:cNvSpPr/>
            <p:nvPr/>
          </p:nvSpPr>
          <p:spPr>
            <a:xfrm>
              <a:off x="7428772" y="2378697"/>
              <a:ext cx="36576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1" name="Rounded Rectangle 150">
              <a:extLst>
                <a:ext uri="{FF2B5EF4-FFF2-40B4-BE49-F238E27FC236}">
                  <a16:creationId xmlns:a16="http://schemas.microsoft.com/office/drawing/2014/main" id="{517DE2C8-2C2A-4941-B5E2-41AC9CFC6E1D}"/>
                </a:ext>
              </a:extLst>
            </p:cNvPr>
            <p:cNvSpPr/>
            <p:nvPr/>
          </p:nvSpPr>
          <p:spPr>
            <a:xfrm>
              <a:off x="7958109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2" name="Rounded Rectangle 151">
              <a:extLst>
                <a:ext uri="{FF2B5EF4-FFF2-40B4-BE49-F238E27FC236}">
                  <a16:creationId xmlns:a16="http://schemas.microsoft.com/office/drawing/2014/main" id="{27104F83-8CA4-FD48-A78F-9EFD2AE9178A}"/>
                </a:ext>
              </a:extLst>
            </p:cNvPr>
            <p:cNvSpPr/>
            <p:nvPr/>
          </p:nvSpPr>
          <p:spPr>
            <a:xfrm>
              <a:off x="8460596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3" name="Rounded Rectangle 152">
              <a:extLst>
                <a:ext uri="{FF2B5EF4-FFF2-40B4-BE49-F238E27FC236}">
                  <a16:creationId xmlns:a16="http://schemas.microsoft.com/office/drawing/2014/main" id="{66E5679F-872A-1748-AD77-89855C3BEA2C}"/>
                </a:ext>
              </a:extLst>
            </p:cNvPr>
            <p:cNvSpPr/>
            <p:nvPr/>
          </p:nvSpPr>
          <p:spPr>
            <a:xfrm>
              <a:off x="8984846" y="237345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65A670BF-7A89-634B-93FB-06BB0502BB15}"/>
                </a:ext>
              </a:extLst>
            </p:cNvPr>
            <p:cNvSpPr/>
            <p:nvPr/>
          </p:nvSpPr>
          <p:spPr>
            <a:xfrm>
              <a:off x="9515739" y="237345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8404F8EB-D37F-3641-AC70-206288CD9BCD}"/>
                </a:ext>
              </a:extLst>
            </p:cNvPr>
            <p:cNvSpPr/>
            <p:nvPr/>
          </p:nvSpPr>
          <p:spPr>
            <a:xfrm>
              <a:off x="10045076" y="237345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6" name="Rounded Rectangle 155">
              <a:extLst>
                <a:ext uri="{FF2B5EF4-FFF2-40B4-BE49-F238E27FC236}">
                  <a16:creationId xmlns:a16="http://schemas.microsoft.com/office/drawing/2014/main" id="{E85C5155-FABB-4245-B0EA-5143EA5046F9}"/>
                </a:ext>
              </a:extLst>
            </p:cNvPr>
            <p:cNvSpPr/>
            <p:nvPr/>
          </p:nvSpPr>
          <p:spPr>
            <a:xfrm>
              <a:off x="10574413" y="237345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7" name="Rounded Rectangle 156">
              <a:extLst>
                <a:ext uri="{FF2B5EF4-FFF2-40B4-BE49-F238E27FC236}">
                  <a16:creationId xmlns:a16="http://schemas.microsoft.com/office/drawing/2014/main" id="{B5AEC58B-1F7C-E841-A40D-E74EE270AD74}"/>
                </a:ext>
              </a:extLst>
            </p:cNvPr>
            <p:cNvSpPr/>
            <p:nvPr/>
          </p:nvSpPr>
          <p:spPr>
            <a:xfrm>
              <a:off x="11098663" y="2373173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8" name="Rounded Rectangle 157">
              <a:extLst>
                <a:ext uri="{FF2B5EF4-FFF2-40B4-BE49-F238E27FC236}">
                  <a16:creationId xmlns:a16="http://schemas.microsoft.com/office/drawing/2014/main" id="{0D2A4054-BA01-F443-B4CB-47207CDEFA34}"/>
                </a:ext>
              </a:extLst>
            </p:cNvPr>
            <p:cNvSpPr/>
            <p:nvPr/>
          </p:nvSpPr>
          <p:spPr>
            <a:xfrm>
              <a:off x="11628000" y="2373173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C16FB091-2DEE-814A-BCFB-E8AB20DDEE15}"/>
                </a:ext>
              </a:extLst>
            </p:cNvPr>
            <p:cNvCxnSpPr>
              <a:cxnSpLocks/>
              <a:stCxn id="137" idx="0"/>
              <a:endCxn id="106" idx="2"/>
            </p:cNvCxnSpPr>
            <p:nvPr/>
          </p:nvCxnSpPr>
          <p:spPr>
            <a:xfrm flipV="1">
              <a:off x="772801" y="2086254"/>
              <a:ext cx="684270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D0F96C3B-F0F1-1B48-8344-B274EDBD985F}"/>
                </a:ext>
              </a:extLst>
            </p:cNvPr>
            <p:cNvCxnSpPr>
              <a:cxnSpLocks/>
              <a:stCxn id="138" idx="0"/>
              <a:endCxn id="106" idx="2"/>
            </p:cNvCxnSpPr>
            <p:nvPr/>
          </p:nvCxnSpPr>
          <p:spPr>
            <a:xfrm flipV="1">
              <a:off x="1297051" y="2086254"/>
              <a:ext cx="160020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D9616B96-3529-D745-82D3-93071512E228}"/>
                </a:ext>
              </a:extLst>
            </p:cNvPr>
            <p:cNvCxnSpPr>
              <a:cxnSpLocks/>
              <a:stCxn id="139" idx="0"/>
              <a:endCxn id="107" idx="2"/>
            </p:cNvCxnSpPr>
            <p:nvPr/>
          </p:nvCxnSpPr>
          <p:spPr>
            <a:xfrm flipV="1">
              <a:off x="1827944" y="2086254"/>
              <a:ext cx="493070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F4E47D7B-F8F1-6B4F-B582-6C09E15C50A9}"/>
                </a:ext>
              </a:extLst>
            </p:cNvPr>
            <p:cNvCxnSpPr>
              <a:cxnSpLocks/>
              <a:stCxn id="140" idx="0"/>
              <a:endCxn id="107" idx="2"/>
            </p:cNvCxnSpPr>
            <p:nvPr/>
          </p:nvCxnSpPr>
          <p:spPr>
            <a:xfrm flipH="1" flipV="1">
              <a:off x="2321014" y="2086254"/>
              <a:ext cx="36267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8E9185B-56D5-E643-B5E0-8581F88B5C2F}"/>
                </a:ext>
              </a:extLst>
            </p:cNvPr>
            <p:cNvCxnSpPr>
              <a:cxnSpLocks/>
              <a:stCxn id="141" idx="0"/>
              <a:endCxn id="107" idx="2"/>
            </p:cNvCxnSpPr>
            <p:nvPr/>
          </p:nvCxnSpPr>
          <p:spPr>
            <a:xfrm flipH="1" flipV="1">
              <a:off x="2321014" y="2086254"/>
              <a:ext cx="565604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262BEAD3-6C10-814B-A07F-F53A04D56404}"/>
                </a:ext>
              </a:extLst>
            </p:cNvPr>
            <p:cNvCxnSpPr>
              <a:cxnSpLocks/>
              <a:stCxn id="142" idx="0"/>
              <a:endCxn id="108" idx="2"/>
            </p:cNvCxnSpPr>
            <p:nvPr/>
          </p:nvCxnSpPr>
          <p:spPr>
            <a:xfrm flipH="1" flipV="1">
              <a:off x="3192170" y="2086254"/>
              <a:ext cx="196937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6FB0642D-1B13-C842-9F65-BC3042298FAA}"/>
                </a:ext>
              </a:extLst>
            </p:cNvPr>
            <p:cNvCxnSpPr>
              <a:cxnSpLocks/>
              <a:stCxn id="143" idx="0"/>
              <a:endCxn id="109" idx="2"/>
            </p:cNvCxnSpPr>
            <p:nvPr/>
          </p:nvCxnSpPr>
          <p:spPr>
            <a:xfrm flipV="1">
              <a:off x="3913355" y="2086254"/>
              <a:ext cx="106708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3F727B9-BAC7-0F49-B922-CCDBF5E82BD1}"/>
                </a:ext>
              </a:extLst>
            </p:cNvPr>
            <p:cNvCxnSpPr>
              <a:cxnSpLocks/>
              <a:stCxn id="144" idx="0"/>
              <a:endCxn id="109" idx="2"/>
            </p:cNvCxnSpPr>
            <p:nvPr/>
          </p:nvCxnSpPr>
          <p:spPr>
            <a:xfrm flipH="1" flipV="1">
              <a:off x="4020065" y="2086254"/>
              <a:ext cx="424185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95B97DE-8EBD-424F-B166-2E334907EC15}"/>
                </a:ext>
              </a:extLst>
            </p:cNvPr>
            <p:cNvCxnSpPr>
              <a:cxnSpLocks/>
              <a:stCxn id="145" idx="0"/>
              <a:endCxn id="110" idx="2"/>
            </p:cNvCxnSpPr>
            <p:nvPr/>
          </p:nvCxnSpPr>
          <p:spPr>
            <a:xfrm flipH="1" flipV="1">
              <a:off x="4884008" y="2086254"/>
              <a:ext cx="89579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3E34847-5F0B-1E46-AC69-6CA500F996D7}"/>
                </a:ext>
              </a:extLst>
            </p:cNvPr>
            <p:cNvCxnSpPr>
              <a:cxnSpLocks/>
              <a:stCxn id="146" idx="0"/>
              <a:endCxn id="111" idx="2"/>
            </p:cNvCxnSpPr>
            <p:nvPr/>
          </p:nvCxnSpPr>
          <p:spPr>
            <a:xfrm flipV="1">
              <a:off x="5502922" y="2086254"/>
              <a:ext cx="252238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749336A8-F036-2C4E-8011-F603E4FDEFAA}"/>
                </a:ext>
              </a:extLst>
            </p:cNvPr>
            <p:cNvCxnSpPr>
              <a:cxnSpLocks/>
              <a:stCxn id="147" idx="0"/>
              <a:endCxn id="112" idx="2"/>
            </p:cNvCxnSpPr>
            <p:nvPr/>
          </p:nvCxnSpPr>
          <p:spPr>
            <a:xfrm flipV="1">
              <a:off x="6027172" y="2086256"/>
              <a:ext cx="59914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8BB17719-A3D1-AD46-A24B-0F15B2AF5EC8}"/>
                </a:ext>
              </a:extLst>
            </p:cNvPr>
            <p:cNvCxnSpPr>
              <a:cxnSpLocks/>
              <a:stCxn id="148" idx="0"/>
              <a:endCxn id="112" idx="2"/>
            </p:cNvCxnSpPr>
            <p:nvPr/>
          </p:nvCxnSpPr>
          <p:spPr>
            <a:xfrm flipV="1">
              <a:off x="6551422" y="2086256"/>
              <a:ext cx="7489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DF99521-A64F-AD4A-ADCB-E2232629ABD0}"/>
                </a:ext>
              </a:extLst>
            </p:cNvPr>
            <p:cNvCxnSpPr>
              <a:cxnSpLocks/>
              <a:stCxn id="149" idx="0"/>
              <a:endCxn id="113" idx="2"/>
            </p:cNvCxnSpPr>
            <p:nvPr/>
          </p:nvCxnSpPr>
          <p:spPr>
            <a:xfrm flipV="1">
              <a:off x="7082315" y="2086256"/>
              <a:ext cx="40794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6AB2FB20-1DE1-F74D-A8F9-961FC9204B16}"/>
                </a:ext>
              </a:extLst>
            </p:cNvPr>
            <p:cNvCxnSpPr>
              <a:cxnSpLocks/>
              <a:stCxn id="150" idx="0"/>
              <a:endCxn id="113" idx="2"/>
            </p:cNvCxnSpPr>
            <p:nvPr/>
          </p:nvCxnSpPr>
          <p:spPr>
            <a:xfrm flipH="1" flipV="1">
              <a:off x="7490259" y="2086256"/>
              <a:ext cx="121395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73121683-B485-AC40-94E9-74965F2E8157}"/>
                </a:ext>
              </a:extLst>
            </p:cNvPr>
            <p:cNvCxnSpPr>
              <a:cxnSpLocks/>
              <a:stCxn id="151" idx="0"/>
              <a:endCxn id="113" idx="2"/>
            </p:cNvCxnSpPr>
            <p:nvPr/>
          </p:nvCxnSpPr>
          <p:spPr>
            <a:xfrm flipH="1" flipV="1">
              <a:off x="7490257" y="2086256"/>
              <a:ext cx="65073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41E5790D-5940-B64F-8BD1-55A648B1B8A7}"/>
                </a:ext>
              </a:extLst>
            </p:cNvPr>
            <p:cNvCxnSpPr>
              <a:cxnSpLocks/>
              <a:stCxn id="152" idx="0"/>
              <a:endCxn id="114" idx="2"/>
            </p:cNvCxnSpPr>
            <p:nvPr/>
          </p:nvCxnSpPr>
          <p:spPr>
            <a:xfrm flipH="1" flipV="1">
              <a:off x="8361413" y="2086256"/>
              <a:ext cx="282065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D120A67-9D88-4440-A23C-266CD69E540D}"/>
                </a:ext>
              </a:extLst>
            </p:cNvPr>
            <p:cNvCxnSpPr>
              <a:cxnSpLocks/>
              <a:stCxn id="153" idx="0"/>
              <a:endCxn id="115" idx="2"/>
            </p:cNvCxnSpPr>
            <p:nvPr/>
          </p:nvCxnSpPr>
          <p:spPr>
            <a:xfrm flipV="1">
              <a:off x="9167726" y="2086256"/>
              <a:ext cx="21580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B129A98-93EB-A345-8A6D-3BF3D1596E75}"/>
                </a:ext>
              </a:extLst>
            </p:cNvPr>
            <p:cNvCxnSpPr>
              <a:cxnSpLocks/>
              <a:stCxn id="154" idx="0"/>
              <a:endCxn id="115" idx="2"/>
            </p:cNvCxnSpPr>
            <p:nvPr/>
          </p:nvCxnSpPr>
          <p:spPr>
            <a:xfrm flipH="1" flipV="1">
              <a:off x="9189308" y="2086256"/>
              <a:ext cx="509313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17E72C0F-D08C-D24E-AF56-6F9C64649BD6}"/>
                </a:ext>
              </a:extLst>
            </p:cNvPr>
            <p:cNvCxnSpPr>
              <a:cxnSpLocks/>
              <a:stCxn id="155" idx="0"/>
              <a:endCxn id="116" idx="2"/>
            </p:cNvCxnSpPr>
            <p:nvPr/>
          </p:nvCxnSpPr>
          <p:spPr>
            <a:xfrm flipH="1" flipV="1">
              <a:off x="10053249" y="2086254"/>
              <a:ext cx="174707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3627EEF8-9F47-6F4B-82AF-BCFC8925F58C}"/>
                </a:ext>
              </a:extLst>
            </p:cNvPr>
            <p:cNvCxnSpPr>
              <a:cxnSpLocks/>
              <a:stCxn id="156" idx="0"/>
              <a:endCxn id="117" idx="2"/>
            </p:cNvCxnSpPr>
            <p:nvPr/>
          </p:nvCxnSpPr>
          <p:spPr>
            <a:xfrm flipV="1">
              <a:off x="10757293" y="2086254"/>
              <a:ext cx="167110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B9C1F73-52D0-BD4F-B0E5-F136D161D222}"/>
                </a:ext>
              </a:extLst>
            </p:cNvPr>
            <p:cNvCxnSpPr>
              <a:cxnSpLocks/>
              <a:stCxn id="157" idx="0"/>
              <a:endCxn id="117" idx="2"/>
            </p:cNvCxnSpPr>
            <p:nvPr/>
          </p:nvCxnSpPr>
          <p:spPr>
            <a:xfrm flipH="1" flipV="1">
              <a:off x="10924403" y="2086254"/>
              <a:ext cx="357140" cy="286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93CDE4B-F138-A34A-AB03-E428D5CC469D}"/>
                </a:ext>
              </a:extLst>
            </p:cNvPr>
            <p:cNvCxnSpPr>
              <a:cxnSpLocks/>
              <a:stCxn id="158" idx="0"/>
              <a:endCxn id="117" idx="2"/>
            </p:cNvCxnSpPr>
            <p:nvPr/>
          </p:nvCxnSpPr>
          <p:spPr>
            <a:xfrm flipH="1" flipV="1">
              <a:off x="10924403" y="2086254"/>
              <a:ext cx="886477" cy="286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B12B65B9-3790-F741-BB79-639F1A83A8AE}"/>
                </a:ext>
              </a:extLst>
            </p:cNvPr>
            <p:cNvSpPr txBox="1"/>
            <p:nvPr/>
          </p:nvSpPr>
          <p:spPr>
            <a:xfrm>
              <a:off x="6164982" y="4040660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0x737b…fc91</a:t>
              </a:r>
            </a:p>
            <a:p>
              <a:pPr algn="ctr"/>
              <a:endParaRPr lang="en-US">
                <a:solidFill>
                  <a:schemeClr val="bg1"/>
                </a:solidFill>
              </a:endParaRP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13 ETH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065A13A9-0B56-2D40-8B5F-91C766339BA6}"/>
                </a:ext>
              </a:extLst>
            </p:cNvPr>
            <p:cNvSpPr txBox="1"/>
            <p:nvPr/>
          </p:nvSpPr>
          <p:spPr>
            <a:xfrm>
              <a:off x="9056453" y="4040659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0xa98b…3645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13 ETH</a:t>
              </a:r>
            </a:p>
          </p:txBody>
        </p:sp>
      </p:grp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80F8E04B-450D-2644-950B-93C7CE38C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88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6B4C6-26F2-6E4A-BE1C-64EAEC2DB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Clients: Example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A2DC2E5-E22F-784F-AAC1-1FB83FAEF2BE}"/>
              </a:ext>
            </a:extLst>
          </p:cNvPr>
          <p:cNvGrpSpPr/>
          <p:nvPr/>
        </p:nvGrpSpPr>
        <p:grpSpPr>
          <a:xfrm>
            <a:off x="838200" y="1690688"/>
            <a:ext cx="10872216" cy="4873752"/>
            <a:chOff x="382038" y="136961"/>
            <a:chExt cx="11611722" cy="5435936"/>
          </a:xfrm>
        </p:grpSpPr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8F8D4B4C-4106-9444-BC1B-CDDDBDF8925A}"/>
                </a:ext>
              </a:extLst>
            </p:cNvPr>
            <p:cNvSpPr/>
            <p:nvPr/>
          </p:nvSpPr>
          <p:spPr>
            <a:xfrm>
              <a:off x="9056452" y="2748482"/>
              <a:ext cx="2490738" cy="2824412"/>
            </a:xfrm>
            <a:custGeom>
              <a:avLst/>
              <a:gdLst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1215516 h 2824412"/>
                <a:gd name="connsiteX3" fmla="*/ 2486532 w 2495619"/>
                <a:gd name="connsiteY3" fmla="*/ 2824412 h 2824412"/>
                <a:gd name="connsiteX4" fmla="*/ 4881 w 2495619"/>
                <a:gd name="connsiteY4" fmla="*/ 2824412 h 2824412"/>
                <a:gd name="connsiteX5" fmla="*/ 4881 w 2495619"/>
                <a:gd name="connsiteY5" fmla="*/ 1213901 h 2824412"/>
                <a:gd name="connsiteX6" fmla="*/ 0 w 2495619"/>
                <a:gd name="connsiteY6" fmla="*/ 1213898 h 2824412"/>
                <a:gd name="connsiteX7" fmla="*/ 4881 w 2495619"/>
                <a:gd name="connsiteY7" fmla="*/ 1210152 h 2824412"/>
                <a:gd name="connsiteX8" fmla="*/ 4881 w 2495619"/>
                <a:gd name="connsiteY8" fmla="*/ 1205677 h 2824412"/>
                <a:gd name="connsiteX9" fmla="*/ 10711 w 2495619"/>
                <a:gd name="connsiteY9" fmla="*/ 1205677 h 2824412"/>
                <a:gd name="connsiteX10" fmla="*/ 1570896 w 2495619"/>
                <a:gd name="connsiteY10" fmla="*/ 8211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1215516 h 2824412"/>
                <a:gd name="connsiteX3" fmla="*/ 2486532 w 2495619"/>
                <a:gd name="connsiteY3" fmla="*/ 2824412 h 2824412"/>
                <a:gd name="connsiteX4" fmla="*/ 4881 w 2495619"/>
                <a:gd name="connsiteY4" fmla="*/ 2824412 h 2824412"/>
                <a:gd name="connsiteX5" fmla="*/ 4881 w 2495619"/>
                <a:gd name="connsiteY5" fmla="*/ 1213901 h 2824412"/>
                <a:gd name="connsiteX6" fmla="*/ 0 w 2495619"/>
                <a:gd name="connsiteY6" fmla="*/ 1213898 h 2824412"/>
                <a:gd name="connsiteX7" fmla="*/ 4881 w 2495619"/>
                <a:gd name="connsiteY7" fmla="*/ 1210152 h 2824412"/>
                <a:gd name="connsiteX8" fmla="*/ 4881 w 2495619"/>
                <a:gd name="connsiteY8" fmla="*/ 1205677 h 2824412"/>
                <a:gd name="connsiteX9" fmla="*/ 1570896 w 2495619"/>
                <a:gd name="connsiteY9" fmla="*/ 8211 h 2824412"/>
                <a:gd name="connsiteX10" fmla="*/ 1869528 w 2495619"/>
                <a:gd name="connsiteY10" fmla="*/ 0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1215516 h 2824412"/>
                <a:gd name="connsiteX3" fmla="*/ 2486532 w 2495619"/>
                <a:gd name="connsiteY3" fmla="*/ 2824412 h 2824412"/>
                <a:gd name="connsiteX4" fmla="*/ 4881 w 2495619"/>
                <a:gd name="connsiteY4" fmla="*/ 2824412 h 2824412"/>
                <a:gd name="connsiteX5" fmla="*/ 4881 w 2495619"/>
                <a:gd name="connsiteY5" fmla="*/ 1213901 h 2824412"/>
                <a:gd name="connsiteX6" fmla="*/ 0 w 2495619"/>
                <a:gd name="connsiteY6" fmla="*/ 1213898 h 2824412"/>
                <a:gd name="connsiteX7" fmla="*/ 4881 w 2495619"/>
                <a:gd name="connsiteY7" fmla="*/ 1210152 h 2824412"/>
                <a:gd name="connsiteX8" fmla="*/ 1570896 w 2495619"/>
                <a:gd name="connsiteY8" fmla="*/ 8211 h 2824412"/>
                <a:gd name="connsiteX9" fmla="*/ 1869528 w 2495619"/>
                <a:gd name="connsiteY9" fmla="*/ 0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2824412 h 2824412"/>
                <a:gd name="connsiteX3" fmla="*/ 4881 w 2495619"/>
                <a:gd name="connsiteY3" fmla="*/ 2824412 h 2824412"/>
                <a:gd name="connsiteX4" fmla="*/ 4881 w 2495619"/>
                <a:gd name="connsiteY4" fmla="*/ 1213901 h 2824412"/>
                <a:gd name="connsiteX5" fmla="*/ 0 w 2495619"/>
                <a:gd name="connsiteY5" fmla="*/ 1213898 h 2824412"/>
                <a:gd name="connsiteX6" fmla="*/ 4881 w 2495619"/>
                <a:gd name="connsiteY6" fmla="*/ 1210152 h 2824412"/>
                <a:gd name="connsiteX7" fmla="*/ 1570896 w 2495619"/>
                <a:gd name="connsiteY7" fmla="*/ 8211 h 2824412"/>
                <a:gd name="connsiteX8" fmla="*/ 1869528 w 2495619"/>
                <a:gd name="connsiteY8" fmla="*/ 0 h 2824412"/>
                <a:gd name="connsiteX0" fmla="*/ 1869528 w 2495619"/>
                <a:gd name="connsiteY0" fmla="*/ 0 h 2824412"/>
                <a:gd name="connsiteX1" fmla="*/ 2495619 w 2495619"/>
                <a:gd name="connsiteY1" fmla="*/ 1215522 h 2824412"/>
                <a:gd name="connsiteX2" fmla="*/ 2486532 w 2495619"/>
                <a:gd name="connsiteY2" fmla="*/ 2824412 h 2824412"/>
                <a:gd name="connsiteX3" fmla="*/ 4881 w 2495619"/>
                <a:gd name="connsiteY3" fmla="*/ 2824412 h 2824412"/>
                <a:gd name="connsiteX4" fmla="*/ 4881 w 2495619"/>
                <a:gd name="connsiteY4" fmla="*/ 1213901 h 2824412"/>
                <a:gd name="connsiteX5" fmla="*/ 0 w 2495619"/>
                <a:gd name="connsiteY5" fmla="*/ 1213898 h 2824412"/>
                <a:gd name="connsiteX6" fmla="*/ 1570896 w 2495619"/>
                <a:gd name="connsiteY6" fmla="*/ 8211 h 2824412"/>
                <a:gd name="connsiteX7" fmla="*/ 1869528 w 2495619"/>
                <a:gd name="connsiteY7" fmla="*/ 0 h 2824412"/>
                <a:gd name="connsiteX0" fmla="*/ 1864647 w 2490738"/>
                <a:gd name="connsiteY0" fmla="*/ 0 h 2824412"/>
                <a:gd name="connsiteX1" fmla="*/ 2490738 w 2490738"/>
                <a:gd name="connsiteY1" fmla="*/ 1215522 h 2824412"/>
                <a:gd name="connsiteX2" fmla="*/ 2481651 w 2490738"/>
                <a:gd name="connsiteY2" fmla="*/ 2824412 h 2824412"/>
                <a:gd name="connsiteX3" fmla="*/ 0 w 2490738"/>
                <a:gd name="connsiteY3" fmla="*/ 2824412 h 2824412"/>
                <a:gd name="connsiteX4" fmla="*/ 0 w 2490738"/>
                <a:gd name="connsiteY4" fmla="*/ 1213901 h 2824412"/>
                <a:gd name="connsiteX5" fmla="*/ 1566015 w 2490738"/>
                <a:gd name="connsiteY5" fmla="*/ 8211 h 2824412"/>
                <a:gd name="connsiteX6" fmla="*/ 1864647 w 2490738"/>
                <a:gd name="connsiteY6" fmla="*/ 0 h 282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738" h="2824412">
                  <a:moveTo>
                    <a:pt x="1864647" y="0"/>
                  </a:moveTo>
                  <a:lnTo>
                    <a:pt x="2490738" y="1215522"/>
                  </a:lnTo>
                  <a:lnTo>
                    <a:pt x="2481651" y="2824412"/>
                  </a:lnTo>
                  <a:lnTo>
                    <a:pt x="0" y="2824412"/>
                  </a:lnTo>
                  <a:lnTo>
                    <a:pt x="0" y="1213901"/>
                  </a:lnTo>
                  <a:lnTo>
                    <a:pt x="1566015" y="8211"/>
                  </a:lnTo>
                  <a:lnTo>
                    <a:pt x="1864647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4" name="Freeform 183">
              <a:extLst>
                <a:ext uri="{FF2B5EF4-FFF2-40B4-BE49-F238E27FC236}">
                  <a16:creationId xmlns:a16="http://schemas.microsoft.com/office/drawing/2014/main" id="{664F3DB2-C467-BD48-8F49-1E271B57F93C}"/>
                </a:ext>
              </a:extLst>
            </p:cNvPr>
            <p:cNvSpPr/>
            <p:nvPr/>
          </p:nvSpPr>
          <p:spPr>
            <a:xfrm>
              <a:off x="6156491" y="2739864"/>
              <a:ext cx="2497124" cy="2833032"/>
            </a:xfrm>
            <a:custGeom>
              <a:avLst/>
              <a:gdLst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8489 w 2497124"/>
                <a:gd name="connsiteY6" fmla="*/ 1199201 h 2814294"/>
                <a:gd name="connsiteX7" fmla="*/ 0 w 2497124"/>
                <a:gd name="connsiteY7" fmla="*/ 1199195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0 w 2497124"/>
                <a:gd name="connsiteY6" fmla="*/ 1199195 h 2814294"/>
                <a:gd name="connsiteX7" fmla="*/ 1316858 w 2497124"/>
                <a:gd name="connsiteY7" fmla="*/ 0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2814294 h 2814294"/>
                <a:gd name="connsiteX4" fmla="*/ 8489 w 2497124"/>
                <a:gd name="connsiteY4" fmla="*/ 2814294 h 2814294"/>
                <a:gd name="connsiteX5" fmla="*/ 0 w 2497124"/>
                <a:gd name="connsiteY5" fmla="*/ 1199195 h 2814294"/>
                <a:gd name="connsiteX6" fmla="*/ 1316858 w 2497124"/>
                <a:gd name="connsiteY6" fmla="*/ 0 h 2814294"/>
                <a:gd name="connsiteX0" fmla="*/ 1316858 w 2497124"/>
                <a:gd name="connsiteY0" fmla="*/ 15612 h 2829906"/>
                <a:gd name="connsiteX1" fmla="*/ 1608175 w 2497124"/>
                <a:gd name="connsiteY1" fmla="*/ 0 h 2829906"/>
                <a:gd name="connsiteX2" fmla="*/ 2497124 w 2497124"/>
                <a:gd name="connsiteY2" fmla="*/ 1216412 h 2829906"/>
                <a:gd name="connsiteX3" fmla="*/ 2490140 w 2497124"/>
                <a:gd name="connsiteY3" fmla="*/ 2829906 h 2829906"/>
                <a:gd name="connsiteX4" fmla="*/ 8489 w 2497124"/>
                <a:gd name="connsiteY4" fmla="*/ 2829906 h 2829906"/>
                <a:gd name="connsiteX5" fmla="*/ 0 w 2497124"/>
                <a:gd name="connsiteY5" fmla="*/ 1214807 h 2829906"/>
                <a:gd name="connsiteX6" fmla="*/ 1316858 w 2497124"/>
                <a:gd name="connsiteY6" fmla="*/ 15612 h 2829906"/>
                <a:gd name="connsiteX0" fmla="*/ 1320606 w 2497124"/>
                <a:gd name="connsiteY0" fmla="*/ 0 h 2833032"/>
                <a:gd name="connsiteX1" fmla="*/ 1608175 w 2497124"/>
                <a:gd name="connsiteY1" fmla="*/ 3126 h 2833032"/>
                <a:gd name="connsiteX2" fmla="*/ 2497124 w 2497124"/>
                <a:gd name="connsiteY2" fmla="*/ 1219538 h 2833032"/>
                <a:gd name="connsiteX3" fmla="*/ 2490140 w 2497124"/>
                <a:gd name="connsiteY3" fmla="*/ 2833032 h 2833032"/>
                <a:gd name="connsiteX4" fmla="*/ 8489 w 2497124"/>
                <a:gd name="connsiteY4" fmla="*/ 2833032 h 2833032"/>
                <a:gd name="connsiteX5" fmla="*/ 0 w 2497124"/>
                <a:gd name="connsiteY5" fmla="*/ 1217933 h 2833032"/>
                <a:gd name="connsiteX6" fmla="*/ 1320606 w 2497124"/>
                <a:gd name="connsiteY6" fmla="*/ 0 h 283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7124" h="2833032">
                  <a:moveTo>
                    <a:pt x="1320606" y="0"/>
                  </a:moveTo>
                  <a:lnTo>
                    <a:pt x="1608175" y="3126"/>
                  </a:lnTo>
                  <a:lnTo>
                    <a:pt x="2497124" y="1219538"/>
                  </a:lnTo>
                  <a:lnTo>
                    <a:pt x="2490140" y="2833032"/>
                  </a:lnTo>
                  <a:lnTo>
                    <a:pt x="8489" y="2833032"/>
                  </a:lnTo>
                  <a:cubicBezTo>
                    <a:pt x="5659" y="2294666"/>
                    <a:pt x="2830" y="1756299"/>
                    <a:pt x="0" y="1217933"/>
                  </a:cubicBezTo>
                  <a:lnTo>
                    <a:pt x="1320606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5" name="Freeform 184">
              <a:extLst>
                <a:ext uri="{FF2B5EF4-FFF2-40B4-BE49-F238E27FC236}">
                  <a16:creationId xmlns:a16="http://schemas.microsoft.com/office/drawing/2014/main" id="{2B4D4F5A-7027-DD4E-9906-24D36F02CF5E}"/>
                </a:ext>
              </a:extLst>
            </p:cNvPr>
            <p:cNvSpPr/>
            <p:nvPr/>
          </p:nvSpPr>
          <p:spPr>
            <a:xfrm>
              <a:off x="382038" y="2770701"/>
              <a:ext cx="2490141" cy="2802196"/>
            </a:xfrm>
            <a:custGeom>
              <a:avLst/>
              <a:gdLst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2725 w 2495619"/>
                <a:gd name="connsiteY10" fmla="*/ 1183461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60350 w 2495619"/>
                <a:gd name="connsiteY10" fmla="*/ 1158061 h 2802196"/>
                <a:gd name="connsiteX11" fmla="*/ 1840719 w 2495619"/>
                <a:gd name="connsiteY11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840719 w 2495619"/>
                <a:gd name="connsiteY10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5478 w 2495619"/>
                <a:gd name="connsiteY8" fmla="*/ 1183461 h 2802196"/>
                <a:gd name="connsiteX9" fmla="*/ 1840719 w 2495619"/>
                <a:gd name="connsiteY9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1840719 w 2495619"/>
                <a:gd name="connsiteY8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1840719 w 2495619"/>
                <a:gd name="connsiteY7" fmla="*/ 0 h 2802196"/>
                <a:gd name="connsiteX0" fmla="*/ 1835241 w 2490141"/>
                <a:gd name="connsiteY0" fmla="*/ 0 h 2802196"/>
                <a:gd name="connsiteX1" fmla="*/ 2118883 w 2490141"/>
                <a:gd name="connsiteY1" fmla="*/ 6874 h 2802196"/>
                <a:gd name="connsiteX2" fmla="*/ 2490141 w 2490141"/>
                <a:gd name="connsiteY2" fmla="*/ 1193304 h 2802196"/>
                <a:gd name="connsiteX3" fmla="*/ 2481651 w 2490141"/>
                <a:gd name="connsiteY3" fmla="*/ 2802196 h 2802196"/>
                <a:gd name="connsiteX4" fmla="*/ 0 w 2490141"/>
                <a:gd name="connsiteY4" fmla="*/ 2802196 h 2802196"/>
                <a:gd name="connsiteX5" fmla="*/ 0 w 2490141"/>
                <a:gd name="connsiteY5" fmla="*/ 1191703 h 2802196"/>
                <a:gd name="connsiteX6" fmla="*/ 1835241 w 2490141"/>
                <a:gd name="connsiteY6" fmla="*/ 0 h 280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141" h="2802196">
                  <a:moveTo>
                    <a:pt x="1835241" y="0"/>
                  </a:moveTo>
                  <a:lnTo>
                    <a:pt x="2118883" y="6874"/>
                  </a:lnTo>
                  <a:lnTo>
                    <a:pt x="2490141" y="1193304"/>
                  </a:lnTo>
                  <a:lnTo>
                    <a:pt x="2481651" y="2802196"/>
                  </a:lnTo>
                  <a:lnTo>
                    <a:pt x="0" y="2802196"/>
                  </a:lnTo>
                  <a:lnTo>
                    <a:pt x="0" y="1191703"/>
                  </a:lnTo>
                  <a:lnTo>
                    <a:pt x="1835241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4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6" name="Freeform 185">
              <a:extLst>
                <a:ext uri="{FF2B5EF4-FFF2-40B4-BE49-F238E27FC236}">
                  <a16:creationId xmlns:a16="http://schemas.microsoft.com/office/drawing/2014/main" id="{62F0841D-E015-174A-8CC0-1B50D1C8ECFA}"/>
                </a:ext>
              </a:extLst>
            </p:cNvPr>
            <p:cNvSpPr/>
            <p:nvPr/>
          </p:nvSpPr>
          <p:spPr>
            <a:xfrm>
              <a:off x="3273511" y="2754856"/>
              <a:ext cx="2493515" cy="2818041"/>
            </a:xfrm>
            <a:custGeom>
              <a:avLst/>
              <a:gdLst>
                <a:gd name="connsiteX0" fmla="*/ 484109 w 2495619"/>
                <a:gd name="connsiteY0" fmla="*/ 0 h 2799304"/>
                <a:gd name="connsiteX1" fmla="*/ 797732 w 2495619"/>
                <a:gd name="connsiteY1" fmla="*/ 6874 h 2799304"/>
                <a:gd name="connsiteX2" fmla="*/ 2495619 w 2495619"/>
                <a:gd name="connsiteY2" fmla="*/ 1185809 h 2799304"/>
                <a:gd name="connsiteX3" fmla="*/ 2483755 w 2495619"/>
                <a:gd name="connsiteY3" fmla="*/ 1185802 h 2799304"/>
                <a:gd name="connsiteX4" fmla="*/ 2483755 w 2495619"/>
                <a:gd name="connsiteY4" fmla="*/ 2799304 h 2799304"/>
                <a:gd name="connsiteX5" fmla="*/ 2104 w 2495619"/>
                <a:gd name="connsiteY5" fmla="*/ 2799304 h 2799304"/>
                <a:gd name="connsiteX6" fmla="*/ 2104 w 2495619"/>
                <a:gd name="connsiteY6" fmla="*/ 1184206 h 2799304"/>
                <a:gd name="connsiteX7" fmla="*/ 0 w 2495619"/>
                <a:gd name="connsiteY7" fmla="*/ 1184204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1185802 h 2799304"/>
                <a:gd name="connsiteX4" fmla="*/ 2481651 w 2493515"/>
                <a:gd name="connsiteY4" fmla="*/ 2799304 h 2799304"/>
                <a:gd name="connsiteX5" fmla="*/ 0 w 2493515"/>
                <a:gd name="connsiteY5" fmla="*/ 2799304 h 2799304"/>
                <a:gd name="connsiteX6" fmla="*/ 0 w 2493515"/>
                <a:gd name="connsiteY6" fmla="*/ 1184206 h 2799304"/>
                <a:gd name="connsiteX7" fmla="*/ 482005 w 2493515"/>
                <a:gd name="connsiteY7" fmla="*/ 0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2799304 h 2799304"/>
                <a:gd name="connsiteX4" fmla="*/ 0 w 2493515"/>
                <a:gd name="connsiteY4" fmla="*/ 2799304 h 2799304"/>
                <a:gd name="connsiteX5" fmla="*/ 0 w 2493515"/>
                <a:gd name="connsiteY5" fmla="*/ 1184206 h 2799304"/>
                <a:gd name="connsiteX6" fmla="*/ 482005 w 2493515"/>
                <a:gd name="connsiteY6" fmla="*/ 0 h 2799304"/>
                <a:gd name="connsiteX0" fmla="*/ 482005 w 2493515"/>
                <a:gd name="connsiteY0" fmla="*/ 11864 h 2811168"/>
                <a:gd name="connsiteX1" fmla="*/ 791880 w 2493515"/>
                <a:gd name="connsiteY1" fmla="*/ 0 h 2811168"/>
                <a:gd name="connsiteX2" fmla="*/ 2493515 w 2493515"/>
                <a:gd name="connsiteY2" fmla="*/ 1197673 h 2811168"/>
                <a:gd name="connsiteX3" fmla="*/ 2481651 w 2493515"/>
                <a:gd name="connsiteY3" fmla="*/ 2811168 h 2811168"/>
                <a:gd name="connsiteX4" fmla="*/ 0 w 2493515"/>
                <a:gd name="connsiteY4" fmla="*/ 2811168 h 2811168"/>
                <a:gd name="connsiteX5" fmla="*/ 0 w 2493515"/>
                <a:gd name="connsiteY5" fmla="*/ 1196070 h 2811168"/>
                <a:gd name="connsiteX6" fmla="*/ 482005 w 2493515"/>
                <a:gd name="connsiteY6" fmla="*/ 11864 h 2811168"/>
                <a:gd name="connsiteX0" fmla="*/ 485753 w 2493515"/>
                <a:gd name="connsiteY0" fmla="*/ 0 h 2818041"/>
                <a:gd name="connsiteX1" fmla="*/ 791880 w 2493515"/>
                <a:gd name="connsiteY1" fmla="*/ 6873 h 2818041"/>
                <a:gd name="connsiteX2" fmla="*/ 2493515 w 2493515"/>
                <a:gd name="connsiteY2" fmla="*/ 1204546 h 2818041"/>
                <a:gd name="connsiteX3" fmla="*/ 2481651 w 2493515"/>
                <a:gd name="connsiteY3" fmla="*/ 2818041 h 2818041"/>
                <a:gd name="connsiteX4" fmla="*/ 0 w 2493515"/>
                <a:gd name="connsiteY4" fmla="*/ 2818041 h 2818041"/>
                <a:gd name="connsiteX5" fmla="*/ 0 w 2493515"/>
                <a:gd name="connsiteY5" fmla="*/ 1202943 h 2818041"/>
                <a:gd name="connsiteX6" fmla="*/ 485753 w 2493515"/>
                <a:gd name="connsiteY6" fmla="*/ 0 h 2818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3515" h="2818041">
                  <a:moveTo>
                    <a:pt x="485753" y="0"/>
                  </a:moveTo>
                  <a:lnTo>
                    <a:pt x="791880" y="6873"/>
                  </a:lnTo>
                  <a:lnTo>
                    <a:pt x="2493515" y="1204546"/>
                  </a:lnTo>
                  <a:cubicBezTo>
                    <a:pt x="2489560" y="1742378"/>
                    <a:pt x="2485606" y="2280209"/>
                    <a:pt x="2481651" y="2818041"/>
                  </a:cubicBezTo>
                  <a:lnTo>
                    <a:pt x="0" y="2818041"/>
                  </a:lnTo>
                  <a:lnTo>
                    <a:pt x="0" y="1202943"/>
                  </a:lnTo>
                  <a:lnTo>
                    <a:pt x="485753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7" name="Rounded Rectangle 186">
              <a:extLst>
                <a:ext uri="{FF2B5EF4-FFF2-40B4-BE49-F238E27FC236}">
                  <a16:creationId xmlns:a16="http://schemas.microsoft.com/office/drawing/2014/main" id="{EDE7F69E-1664-6747-808B-1306068987B9}"/>
                </a:ext>
              </a:extLst>
            </p:cNvPr>
            <p:cNvSpPr/>
            <p:nvPr/>
          </p:nvSpPr>
          <p:spPr>
            <a:xfrm>
              <a:off x="4096237" y="136961"/>
              <a:ext cx="4079713" cy="42859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State root, hash: 0xa34c…2f55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254B5930-C9B8-A448-BD7A-33E9E3DBFFF6}"/>
                </a:ext>
              </a:extLst>
            </p:cNvPr>
            <p:cNvSpPr txBox="1"/>
            <p:nvPr/>
          </p:nvSpPr>
          <p:spPr>
            <a:xfrm>
              <a:off x="382038" y="4040659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0x1354…f78b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90 ETH</a:t>
              </a:r>
            </a:p>
          </p:txBody>
        </p: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1F60D341-BD97-594F-82DE-F4252559CAE8}"/>
                </a:ext>
              </a:extLst>
            </p:cNvPr>
            <p:cNvGrpSpPr/>
            <p:nvPr/>
          </p:nvGrpSpPr>
          <p:grpSpPr>
            <a:xfrm>
              <a:off x="3074778" y="1019393"/>
              <a:ext cx="6073335" cy="356067"/>
              <a:chOff x="3459894" y="877297"/>
              <a:chExt cx="6073335" cy="160658"/>
            </a:xfrm>
          </p:grpSpPr>
          <p:sp>
            <p:nvSpPr>
              <p:cNvPr id="190" name="Rounded Rectangle 189">
                <a:extLst>
                  <a:ext uri="{FF2B5EF4-FFF2-40B4-BE49-F238E27FC236}">
                    <a16:creationId xmlns:a16="http://schemas.microsoft.com/office/drawing/2014/main" id="{D8AB8211-3968-6E4E-A541-A939DBFA15A8}"/>
                  </a:ext>
                </a:extLst>
              </p:cNvPr>
              <p:cNvSpPr/>
              <p:nvPr/>
            </p:nvSpPr>
            <p:spPr>
              <a:xfrm>
                <a:off x="3459894" y="87731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1" name="Rounded Rectangle 190">
                <a:extLst>
                  <a:ext uri="{FF2B5EF4-FFF2-40B4-BE49-F238E27FC236}">
                    <a16:creationId xmlns:a16="http://schemas.microsoft.com/office/drawing/2014/main" id="{DB84417C-D20B-B44C-B8B5-001BFF524E8E}"/>
                  </a:ext>
                </a:extLst>
              </p:cNvPr>
              <p:cNvSpPr/>
              <p:nvPr/>
            </p:nvSpPr>
            <p:spPr>
              <a:xfrm>
                <a:off x="4491681" y="87731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2" name="Rounded Rectangle 191">
                <a:extLst>
                  <a:ext uri="{FF2B5EF4-FFF2-40B4-BE49-F238E27FC236}">
                    <a16:creationId xmlns:a16="http://schemas.microsoft.com/office/drawing/2014/main" id="{31E287DF-A96A-804A-A044-7497D59287E5}"/>
                  </a:ext>
                </a:extLst>
              </p:cNvPr>
              <p:cNvSpPr/>
              <p:nvPr/>
            </p:nvSpPr>
            <p:spPr>
              <a:xfrm>
                <a:off x="5523468" y="87730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3" name="Rounded Rectangle 192">
                <a:extLst>
                  <a:ext uri="{FF2B5EF4-FFF2-40B4-BE49-F238E27FC236}">
                    <a16:creationId xmlns:a16="http://schemas.microsoft.com/office/drawing/2014/main" id="{0C80DC07-DC6E-9F4D-9010-AE87A0FE9550}"/>
                  </a:ext>
                </a:extLst>
              </p:cNvPr>
              <p:cNvSpPr/>
              <p:nvPr/>
            </p:nvSpPr>
            <p:spPr>
              <a:xfrm>
                <a:off x="6555255" y="87730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4" name="Rounded Rectangle 193">
                <a:extLst>
                  <a:ext uri="{FF2B5EF4-FFF2-40B4-BE49-F238E27FC236}">
                    <a16:creationId xmlns:a16="http://schemas.microsoft.com/office/drawing/2014/main" id="{B65D5FE3-3BB0-D649-8436-67A630629EB6}"/>
                  </a:ext>
                </a:extLst>
              </p:cNvPr>
              <p:cNvSpPr/>
              <p:nvPr/>
            </p:nvSpPr>
            <p:spPr>
              <a:xfrm>
                <a:off x="7587042" y="87730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5" name="Rounded Rectangle 194">
                <a:extLst>
                  <a:ext uri="{FF2B5EF4-FFF2-40B4-BE49-F238E27FC236}">
                    <a16:creationId xmlns:a16="http://schemas.microsoft.com/office/drawing/2014/main" id="{9D6CD905-F245-F145-BB75-E01FC33137B0}"/>
                  </a:ext>
                </a:extLst>
              </p:cNvPr>
              <p:cNvSpPr/>
              <p:nvPr/>
            </p:nvSpPr>
            <p:spPr>
              <a:xfrm>
                <a:off x="8618829" y="877297"/>
                <a:ext cx="9144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E61A4353-6A40-D240-BB7B-9D205B0F742A}"/>
                </a:ext>
              </a:extLst>
            </p:cNvPr>
            <p:cNvGrpSpPr/>
            <p:nvPr/>
          </p:nvGrpSpPr>
          <p:grpSpPr>
            <a:xfrm>
              <a:off x="1114171" y="1707368"/>
              <a:ext cx="10153132" cy="378886"/>
              <a:chOff x="1114171" y="1707368"/>
              <a:chExt cx="10153132" cy="160638"/>
            </a:xfrm>
          </p:grpSpPr>
          <p:sp>
            <p:nvSpPr>
              <p:cNvPr id="197" name="Rounded Rectangle 196">
                <a:extLst>
                  <a:ext uri="{FF2B5EF4-FFF2-40B4-BE49-F238E27FC236}">
                    <a16:creationId xmlns:a16="http://schemas.microsoft.com/office/drawing/2014/main" id="{62479EB6-FC22-A84F-A1A2-DF17A54872B8}"/>
                  </a:ext>
                </a:extLst>
              </p:cNvPr>
              <p:cNvSpPr/>
              <p:nvPr/>
            </p:nvSpPr>
            <p:spPr>
              <a:xfrm>
                <a:off x="1114171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8" name="Rounded Rectangle 197">
                <a:extLst>
                  <a:ext uri="{FF2B5EF4-FFF2-40B4-BE49-F238E27FC236}">
                    <a16:creationId xmlns:a16="http://schemas.microsoft.com/office/drawing/2014/main" id="{7DD5261B-2188-FB45-9E3A-0BBF16E35602}"/>
                  </a:ext>
                </a:extLst>
              </p:cNvPr>
              <p:cNvSpPr/>
              <p:nvPr/>
            </p:nvSpPr>
            <p:spPr>
              <a:xfrm>
                <a:off x="1978114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9" name="Rounded Rectangle 198">
                <a:extLst>
                  <a:ext uri="{FF2B5EF4-FFF2-40B4-BE49-F238E27FC236}">
                    <a16:creationId xmlns:a16="http://schemas.microsoft.com/office/drawing/2014/main" id="{A6DF3DF6-5391-2C41-AAF2-C473C51979FB}"/>
                  </a:ext>
                </a:extLst>
              </p:cNvPr>
              <p:cNvSpPr/>
              <p:nvPr/>
            </p:nvSpPr>
            <p:spPr>
              <a:xfrm>
                <a:off x="2849268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0" name="Rounded Rectangle 199">
                <a:extLst>
                  <a:ext uri="{FF2B5EF4-FFF2-40B4-BE49-F238E27FC236}">
                    <a16:creationId xmlns:a16="http://schemas.microsoft.com/office/drawing/2014/main" id="{152A418C-1643-BF4C-B0A8-222178EF474C}"/>
                  </a:ext>
                </a:extLst>
              </p:cNvPr>
              <p:cNvSpPr/>
              <p:nvPr/>
            </p:nvSpPr>
            <p:spPr>
              <a:xfrm>
                <a:off x="3677163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1" name="Rounded Rectangle 200">
                <a:extLst>
                  <a:ext uri="{FF2B5EF4-FFF2-40B4-BE49-F238E27FC236}">
                    <a16:creationId xmlns:a16="http://schemas.microsoft.com/office/drawing/2014/main" id="{57FCF3A5-3239-1146-9568-31FEDBC2B7FB}"/>
                  </a:ext>
                </a:extLst>
              </p:cNvPr>
              <p:cNvSpPr/>
              <p:nvPr/>
            </p:nvSpPr>
            <p:spPr>
              <a:xfrm>
                <a:off x="4541106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2" name="Rounded Rectangle 201">
                <a:extLst>
                  <a:ext uri="{FF2B5EF4-FFF2-40B4-BE49-F238E27FC236}">
                    <a16:creationId xmlns:a16="http://schemas.microsoft.com/office/drawing/2014/main" id="{91F1489B-7B9E-B64D-86C1-271F563371F8}"/>
                  </a:ext>
                </a:extLst>
              </p:cNvPr>
              <p:cNvSpPr/>
              <p:nvPr/>
            </p:nvSpPr>
            <p:spPr>
              <a:xfrm>
                <a:off x="5412260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CB69DE7-41F9-4C44-B8A5-4BA9436072E1}"/>
                  </a:ext>
                </a:extLst>
              </p:cNvPr>
              <p:cNvSpPr/>
              <p:nvPr/>
            </p:nvSpPr>
            <p:spPr>
              <a:xfrm>
                <a:off x="6283414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4" name="Rounded Rectangle 203">
                <a:extLst>
                  <a:ext uri="{FF2B5EF4-FFF2-40B4-BE49-F238E27FC236}">
                    <a16:creationId xmlns:a16="http://schemas.microsoft.com/office/drawing/2014/main" id="{E1156541-EFB4-734E-9BEC-FDD42778F77A}"/>
                  </a:ext>
                </a:extLst>
              </p:cNvPr>
              <p:cNvSpPr/>
              <p:nvPr/>
            </p:nvSpPr>
            <p:spPr>
              <a:xfrm>
                <a:off x="7147357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5" name="Rounded Rectangle 204">
                <a:extLst>
                  <a:ext uri="{FF2B5EF4-FFF2-40B4-BE49-F238E27FC236}">
                    <a16:creationId xmlns:a16="http://schemas.microsoft.com/office/drawing/2014/main" id="{203E0593-AB12-2D4C-BEC8-4FE27A91F9D5}"/>
                  </a:ext>
                </a:extLst>
              </p:cNvPr>
              <p:cNvSpPr/>
              <p:nvPr/>
            </p:nvSpPr>
            <p:spPr>
              <a:xfrm>
                <a:off x="8018511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6" name="Rounded Rectangle 205">
                <a:extLst>
                  <a:ext uri="{FF2B5EF4-FFF2-40B4-BE49-F238E27FC236}">
                    <a16:creationId xmlns:a16="http://schemas.microsoft.com/office/drawing/2014/main" id="{DF9C22F6-443A-AD4B-91C2-0CB6D3704CF0}"/>
                  </a:ext>
                </a:extLst>
              </p:cNvPr>
              <p:cNvSpPr/>
              <p:nvPr/>
            </p:nvSpPr>
            <p:spPr>
              <a:xfrm>
                <a:off x="8846406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7" name="Rounded Rectangle 206">
                <a:extLst>
                  <a:ext uri="{FF2B5EF4-FFF2-40B4-BE49-F238E27FC236}">
                    <a16:creationId xmlns:a16="http://schemas.microsoft.com/office/drawing/2014/main" id="{64AB4690-707A-D64E-960B-2DF7FC2C83D9}"/>
                  </a:ext>
                </a:extLst>
              </p:cNvPr>
              <p:cNvSpPr/>
              <p:nvPr/>
            </p:nvSpPr>
            <p:spPr>
              <a:xfrm>
                <a:off x="9710349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08" name="Rounded Rectangle 207">
                <a:extLst>
                  <a:ext uri="{FF2B5EF4-FFF2-40B4-BE49-F238E27FC236}">
                    <a16:creationId xmlns:a16="http://schemas.microsoft.com/office/drawing/2014/main" id="{DCA9F77A-226A-5044-B48E-EA2582A4048B}"/>
                  </a:ext>
                </a:extLst>
              </p:cNvPr>
              <p:cNvSpPr/>
              <p:nvPr/>
            </p:nvSpPr>
            <p:spPr>
              <a:xfrm>
                <a:off x="10581503" y="1707368"/>
                <a:ext cx="685800" cy="1606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CF2E1A3B-8B35-5640-B75D-301A9A847B0D}"/>
                </a:ext>
              </a:extLst>
            </p:cNvPr>
            <p:cNvCxnSpPr>
              <a:cxnSpLocks/>
              <a:stCxn id="190" idx="0"/>
              <a:endCxn id="187" idx="2"/>
            </p:cNvCxnSpPr>
            <p:nvPr/>
          </p:nvCxnSpPr>
          <p:spPr>
            <a:xfrm flipV="1">
              <a:off x="3531976" y="565560"/>
              <a:ext cx="2604116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6617003C-086B-6E4D-8DE3-7BC653ECB408}"/>
                </a:ext>
              </a:extLst>
            </p:cNvPr>
            <p:cNvCxnSpPr>
              <a:cxnSpLocks/>
              <a:stCxn id="191" idx="0"/>
              <a:endCxn id="187" idx="2"/>
            </p:cNvCxnSpPr>
            <p:nvPr/>
          </p:nvCxnSpPr>
          <p:spPr>
            <a:xfrm flipV="1">
              <a:off x="4563765" y="565560"/>
              <a:ext cx="1572329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AE588E9A-4BF7-F54A-AFEB-E7838B7FFA57}"/>
                </a:ext>
              </a:extLst>
            </p:cNvPr>
            <p:cNvCxnSpPr>
              <a:cxnSpLocks/>
              <a:stCxn id="192" idx="0"/>
              <a:endCxn id="187" idx="2"/>
            </p:cNvCxnSpPr>
            <p:nvPr/>
          </p:nvCxnSpPr>
          <p:spPr>
            <a:xfrm flipV="1">
              <a:off x="5595550" y="565560"/>
              <a:ext cx="540542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6E06F77-A502-874C-8F82-B4A50E9E2BB5}"/>
                </a:ext>
              </a:extLst>
            </p:cNvPr>
            <p:cNvCxnSpPr>
              <a:cxnSpLocks/>
              <a:stCxn id="193" idx="0"/>
              <a:endCxn id="187" idx="2"/>
            </p:cNvCxnSpPr>
            <p:nvPr/>
          </p:nvCxnSpPr>
          <p:spPr>
            <a:xfrm flipH="1" flipV="1">
              <a:off x="6136094" y="565560"/>
              <a:ext cx="491245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4624D821-6956-074F-AC82-A2F5932F63F6}"/>
                </a:ext>
              </a:extLst>
            </p:cNvPr>
            <p:cNvCxnSpPr>
              <a:cxnSpLocks/>
              <a:stCxn id="187" idx="2"/>
              <a:endCxn id="194" idx="0"/>
            </p:cNvCxnSpPr>
            <p:nvPr/>
          </p:nvCxnSpPr>
          <p:spPr>
            <a:xfrm>
              <a:off x="6136092" y="565560"/>
              <a:ext cx="1523032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5DE04621-3054-6247-97B8-CBD3F4248306}"/>
                </a:ext>
              </a:extLst>
            </p:cNvPr>
            <p:cNvCxnSpPr>
              <a:cxnSpLocks/>
              <a:stCxn id="187" idx="2"/>
              <a:endCxn id="195" idx="0"/>
            </p:cNvCxnSpPr>
            <p:nvPr/>
          </p:nvCxnSpPr>
          <p:spPr>
            <a:xfrm>
              <a:off x="6136094" y="565560"/>
              <a:ext cx="2554819" cy="4538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EFBEF687-2468-FA4C-A79C-448965F10261}"/>
                </a:ext>
              </a:extLst>
            </p:cNvPr>
            <p:cNvCxnSpPr>
              <a:cxnSpLocks/>
              <a:stCxn id="197" idx="0"/>
              <a:endCxn id="190" idx="2"/>
            </p:cNvCxnSpPr>
            <p:nvPr/>
          </p:nvCxnSpPr>
          <p:spPr>
            <a:xfrm flipV="1">
              <a:off x="1457071" y="1375458"/>
              <a:ext cx="2074905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205CC392-D5C1-CE47-833D-FF018731235D}"/>
                </a:ext>
              </a:extLst>
            </p:cNvPr>
            <p:cNvCxnSpPr>
              <a:cxnSpLocks/>
              <a:stCxn id="198" idx="0"/>
              <a:endCxn id="190" idx="2"/>
            </p:cNvCxnSpPr>
            <p:nvPr/>
          </p:nvCxnSpPr>
          <p:spPr>
            <a:xfrm flipV="1">
              <a:off x="2321014" y="1375458"/>
              <a:ext cx="1210962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F4C6E3A-5B88-4246-9E7E-E5883117AB45}"/>
                </a:ext>
              </a:extLst>
            </p:cNvPr>
            <p:cNvCxnSpPr>
              <a:cxnSpLocks/>
              <a:stCxn id="199" idx="0"/>
              <a:endCxn id="191" idx="2"/>
            </p:cNvCxnSpPr>
            <p:nvPr/>
          </p:nvCxnSpPr>
          <p:spPr>
            <a:xfrm flipV="1">
              <a:off x="3192170" y="1375458"/>
              <a:ext cx="1371595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B0A4F7F-BCD8-3C4E-AF15-E33E8966D9AB}"/>
                </a:ext>
              </a:extLst>
            </p:cNvPr>
            <p:cNvCxnSpPr>
              <a:cxnSpLocks/>
              <a:stCxn id="200" idx="0"/>
              <a:endCxn id="191" idx="2"/>
            </p:cNvCxnSpPr>
            <p:nvPr/>
          </p:nvCxnSpPr>
          <p:spPr>
            <a:xfrm flipV="1">
              <a:off x="4020063" y="1375458"/>
              <a:ext cx="543700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1C0D58-9545-8842-9F19-F3E85B706537}"/>
                </a:ext>
              </a:extLst>
            </p:cNvPr>
            <p:cNvCxnSpPr>
              <a:cxnSpLocks/>
              <a:stCxn id="201" idx="0"/>
              <a:endCxn id="191" idx="2"/>
            </p:cNvCxnSpPr>
            <p:nvPr/>
          </p:nvCxnSpPr>
          <p:spPr>
            <a:xfrm flipH="1" flipV="1">
              <a:off x="4563765" y="1375458"/>
              <a:ext cx="320243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B709611-B83D-6943-85A5-A24C30CB3849}"/>
                </a:ext>
              </a:extLst>
            </p:cNvPr>
            <p:cNvCxnSpPr>
              <a:cxnSpLocks/>
              <a:stCxn id="202" idx="0"/>
              <a:endCxn id="192" idx="2"/>
            </p:cNvCxnSpPr>
            <p:nvPr/>
          </p:nvCxnSpPr>
          <p:spPr>
            <a:xfrm flipH="1" flipV="1">
              <a:off x="5595550" y="1375436"/>
              <a:ext cx="159610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F77365A-417A-E545-8685-303A1A1D6DC7}"/>
                </a:ext>
              </a:extLst>
            </p:cNvPr>
            <p:cNvCxnSpPr>
              <a:cxnSpLocks/>
              <a:stCxn id="203" idx="0"/>
              <a:endCxn id="193" idx="2"/>
            </p:cNvCxnSpPr>
            <p:nvPr/>
          </p:nvCxnSpPr>
          <p:spPr>
            <a:xfrm flipV="1">
              <a:off x="6626316" y="1375436"/>
              <a:ext cx="1023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61D4A0F0-7B3E-7242-9917-B5D83878C872}"/>
                </a:ext>
              </a:extLst>
            </p:cNvPr>
            <p:cNvCxnSpPr>
              <a:cxnSpLocks/>
              <a:stCxn id="204" idx="0"/>
              <a:endCxn id="193" idx="2"/>
            </p:cNvCxnSpPr>
            <p:nvPr/>
          </p:nvCxnSpPr>
          <p:spPr>
            <a:xfrm flipH="1" flipV="1">
              <a:off x="6627337" y="1375436"/>
              <a:ext cx="862920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70CE56A-C88F-F145-819C-49F8C772CF47}"/>
                </a:ext>
              </a:extLst>
            </p:cNvPr>
            <p:cNvCxnSpPr>
              <a:cxnSpLocks/>
              <a:stCxn id="205" idx="0"/>
            </p:cNvCxnSpPr>
            <p:nvPr/>
          </p:nvCxnSpPr>
          <p:spPr>
            <a:xfrm flipH="1" flipV="1">
              <a:off x="7686161" y="1185774"/>
              <a:ext cx="675250" cy="5215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1B48D6AA-6385-9E46-AE32-4562C588B85F}"/>
                </a:ext>
              </a:extLst>
            </p:cNvPr>
            <p:cNvCxnSpPr>
              <a:cxnSpLocks/>
              <a:stCxn id="206" idx="0"/>
              <a:endCxn id="195" idx="2"/>
            </p:cNvCxnSpPr>
            <p:nvPr/>
          </p:nvCxnSpPr>
          <p:spPr>
            <a:xfrm flipH="1" flipV="1">
              <a:off x="8690913" y="1375414"/>
              <a:ext cx="498395" cy="3319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D130599D-DB07-674E-86D4-6E4F8916BC1B}"/>
                </a:ext>
              </a:extLst>
            </p:cNvPr>
            <p:cNvCxnSpPr>
              <a:cxnSpLocks/>
              <a:stCxn id="207" idx="0"/>
              <a:endCxn id="195" idx="2"/>
            </p:cNvCxnSpPr>
            <p:nvPr/>
          </p:nvCxnSpPr>
          <p:spPr>
            <a:xfrm flipH="1" flipV="1">
              <a:off x="8690911" y="1375414"/>
              <a:ext cx="1362338" cy="3319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17CBB6F7-0243-4E4A-9A38-28076261CE34}"/>
                </a:ext>
              </a:extLst>
            </p:cNvPr>
            <p:cNvCxnSpPr>
              <a:cxnSpLocks/>
              <a:stCxn id="208" idx="0"/>
              <a:endCxn id="195" idx="2"/>
            </p:cNvCxnSpPr>
            <p:nvPr/>
          </p:nvCxnSpPr>
          <p:spPr>
            <a:xfrm flipH="1" flipV="1">
              <a:off x="8690911" y="1375414"/>
              <a:ext cx="2233492" cy="33195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AC488ADF-D615-F740-B7D9-7B53C50152C5}"/>
                </a:ext>
              </a:extLst>
            </p:cNvPr>
            <p:cNvSpPr txBox="1"/>
            <p:nvPr/>
          </p:nvSpPr>
          <p:spPr>
            <a:xfrm>
              <a:off x="3273511" y="4040661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0x298a…e3b1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11 ETH</a:t>
              </a:r>
            </a:p>
          </p:txBody>
        </p:sp>
        <p:sp>
          <p:nvSpPr>
            <p:cNvPr id="228" name="Rounded Rectangle 227">
              <a:extLst>
                <a:ext uri="{FF2B5EF4-FFF2-40B4-BE49-F238E27FC236}">
                  <a16:creationId xmlns:a16="http://schemas.microsoft.com/office/drawing/2014/main" id="{D12C86F7-261B-AC4D-A74B-7A6DF1BF248B}"/>
                </a:ext>
              </a:extLst>
            </p:cNvPr>
            <p:cNvSpPr/>
            <p:nvPr/>
          </p:nvSpPr>
          <p:spPr>
            <a:xfrm>
              <a:off x="589921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9" name="Rounded Rectangle 228">
              <a:extLst>
                <a:ext uri="{FF2B5EF4-FFF2-40B4-BE49-F238E27FC236}">
                  <a16:creationId xmlns:a16="http://schemas.microsoft.com/office/drawing/2014/main" id="{1069186D-385B-CC4E-BF1A-F58FEF065B54}"/>
                </a:ext>
              </a:extLst>
            </p:cNvPr>
            <p:cNvSpPr/>
            <p:nvPr/>
          </p:nvSpPr>
          <p:spPr>
            <a:xfrm>
              <a:off x="1114171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0" name="Rounded Rectangle 229">
              <a:extLst>
                <a:ext uri="{FF2B5EF4-FFF2-40B4-BE49-F238E27FC236}">
                  <a16:creationId xmlns:a16="http://schemas.microsoft.com/office/drawing/2014/main" id="{093A4767-C7FD-A94D-AE1B-E9DD765917C8}"/>
                </a:ext>
              </a:extLst>
            </p:cNvPr>
            <p:cNvSpPr/>
            <p:nvPr/>
          </p:nvSpPr>
          <p:spPr>
            <a:xfrm>
              <a:off x="1645064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1" name="Rounded Rectangle 230">
              <a:extLst>
                <a:ext uri="{FF2B5EF4-FFF2-40B4-BE49-F238E27FC236}">
                  <a16:creationId xmlns:a16="http://schemas.microsoft.com/office/drawing/2014/main" id="{5A42FAE0-87BD-0D45-ACCD-DB1843B96A94}"/>
                </a:ext>
              </a:extLst>
            </p:cNvPr>
            <p:cNvSpPr/>
            <p:nvPr/>
          </p:nvSpPr>
          <p:spPr>
            <a:xfrm>
              <a:off x="2174401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2" name="Rounded Rectangle 231">
              <a:extLst>
                <a:ext uri="{FF2B5EF4-FFF2-40B4-BE49-F238E27FC236}">
                  <a16:creationId xmlns:a16="http://schemas.microsoft.com/office/drawing/2014/main" id="{51C46AB5-0B38-464D-80E3-8D4BAF46CDF4}"/>
                </a:ext>
              </a:extLst>
            </p:cNvPr>
            <p:cNvSpPr/>
            <p:nvPr/>
          </p:nvSpPr>
          <p:spPr>
            <a:xfrm>
              <a:off x="2703738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3" name="Rounded Rectangle 232">
              <a:extLst>
                <a:ext uri="{FF2B5EF4-FFF2-40B4-BE49-F238E27FC236}">
                  <a16:creationId xmlns:a16="http://schemas.microsoft.com/office/drawing/2014/main" id="{E34A2980-63E6-7045-ABF2-9587B59FD798}"/>
                </a:ext>
              </a:extLst>
            </p:cNvPr>
            <p:cNvSpPr/>
            <p:nvPr/>
          </p:nvSpPr>
          <p:spPr>
            <a:xfrm>
              <a:off x="3206225" y="238935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4" name="Rounded Rectangle 233">
              <a:extLst>
                <a:ext uri="{FF2B5EF4-FFF2-40B4-BE49-F238E27FC236}">
                  <a16:creationId xmlns:a16="http://schemas.microsoft.com/office/drawing/2014/main" id="{D78FCD61-9232-B740-9DD0-92A54B866339}"/>
                </a:ext>
              </a:extLst>
            </p:cNvPr>
            <p:cNvSpPr/>
            <p:nvPr/>
          </p:nvSpPr>
          <p:spPr>
            <a:xfrm>
              <a:off x="3730475" y="238411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5" name="Rounded Rectangle 234">
              <a:extLst>
                <a:ext uri="{FF2B5EF4-FFF2-40B4-BE49-F238E27FC236}">
                  <a16:creationId xmlns:a16="http://schemas.microsoft.com/office/drawing/2014/main" id="{D7B46728-06CF-764B-A2EF-0D4DD66900CE}"/>
                </a:ext>
              </a:extLst>
            </p:cNvPr>
            <p:cNvSpPr/>
            <p:nvPr/>
          </p:nvSpPr>
          <p:spPr>
            <a:xfrm>
              <a:off x="4261368" y="238411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6" name="Rounded Rectangle 235">
              <a:extLst>
                <a:ext uri="{FF2B5EF4-FFF2-40B4-BE49-F238E27FC236}">
                  <a16:creationId xmlns:a16="http://schemas.microsoft.com/office/drawing/2014/main" id="{F39199E5-586E-0F4A-AF3D-A33962BE2CE5}"/>
                </a:ext>
              </a:extLst>
            </p:cNvPr>
            <p:cNvSpPr/>
            <p:nvPr/>
          </p:nvSpPr>
          <p:spPr>
            <a:xfrm>
              <a:off x="4790705" y="238411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ED16ADCB-9D13-7844-9F28-E7CDE128115F}"/>
                </a:ext>
              </a:extLst>
            </p:cNvPr>
            <p:cNvSpPr/>
            <p:nvPr/>
          </p:nvSpPr>
          <p:spPr>
            <a:xfrm>
              <a:off x="5320042" y="2384118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8" name="Rounded Rectangle 237">
              <a:extLst>
                <a:ext uri="{FF2B5EF4-FFF2-40B4-BE49-F238E27FC236}">
                  <a16:creationId xmlns:a16="http://schemas.microsoft.com/office/drawing/2014/main" id="{235FCC4E-FEE9-E247-9EC3-3DB986407161}"/>
                </a:ext>
              </a:extLst>
            </p:cNvPr>
            <p:cNvSpPr/>
            <p:nvPr/>
          </p:nvSpPr>
          <p:spPr>
            <a:xfrm>
              <a:off x="5844292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9" name="Rounded Rectangle 238">
              <a:extLst>
                <a:ext uri="{FF2B5EF4-FFF2-40B4-BE49-F238E27FC236}">
                  <a16:creationId xmlns:a16="http://schemas.microsoft.com/office/drawing/2014/main" id="{33FAEF22-FC9D-144C-8281-FB6856F275A3}"/>
                </a:ext>
              </a:extLst>
            </p:cNvPr>
            <p:cNvSpPr/>
            <p:nvPr/>
          </p:nvSpPr>
          <p:spPr>
            <a:xfrm>
              <a:off x="6368542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0" name="Rounded Rectangle 239">
              <a:extLst>
                <a:ext uri="{FF2B5EF4-FFF2-40B4-BE49-F238E27FC236}">
                  <a16:creationId xmlns:a16="http://schemas.microsoft.com/office/drawing/2014/main" id="{607B6724-B7C8-D044-88AD-01765CC8AD88}"/>
                </a:ext>
              </a:extLst>
            </p:cNvPr>
            <p:cNvSpPr/>
            <p:nvPr/>
          </p:nvSpPr>
          <p:spPr>
            <a:xfrm>
              <a:off x="6899435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1" name="Rounded Rectangle 240">
              <a:extLst>
                <a:ext uri="{FF2B5EF4-FFF2-40B4-BE49-F238E27FC236}">
                  <a16:creationId xmlns:a16="http://schemas.microsoft.com/office/drawing/2014/main" id="{1B5C39D9-9BA5-744A-816C-450BA0E3BD8C}"/>
                </a:ext>
              </a:extLst>
            </p:cNvPr>
            <p:cNvSpPr/>
            <p:nvPr/>
          </p:nvSpPr>
          <p:spPr>
            <a:xfrm>
              <a:off x="7428772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2" name="Rounded Rectangle 241">
              <a:extLst>
                <a:ext uri="{FF2B5EF4-FFF2-40B4-BE49-F238E27FC236}">
                  <a16:creationId xmlns:a16="http://schemas.microsoft.com/office/drawing/2014/main" id="{3B41C9FC-456F-1246-BF81-8D34ADD84E11}"/>
                </a:ext>
              </a:extLst>
            </p:cNvPr>
            <p:cNvSpPr/>
            <p:nvPr/>
          </p:nvSpPr>
          <p:spPr>
            <a:xfrm>
              <a:off x="7958109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3" name="Rounded Rectangle 242">
              <a:extLst>
                <a:ext uri="{FF2B5EF4-FFF2-40B4-BE49-F238E27FC236}">
                  <a16:creationId xmlns:a16="http://schemas.microsoft.com/office/drawing/2014/main" id="{7FBBB425-9275-7A46-AC41-6CEC1EAD6412}"/>
                </a:ext>
              </a:extLst>
            </p:cNvPr>
            <p:cNvSpPr/>
            <p:nvPr/>
          </p:nvSpPr>
          <p:spPr>
            <a:xfrm>
              <a:off x="8460596" y="237869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4" name="Rounded Rectangle 243">
              <a:extLst>
                <a:ext uri="{FF2B5EF4-FFF2-40B4-BE49-F238E27FC236}">
                  <a16:creationId xmlns:a16="http://schemas.microsoft.com/office/drawing/2014/main" id="{BEB48F83-61E1-2D44-897C-C11076993300}"/>
                </a:ext>
              </a:extLst>
            </p:cNvPr>
            <p:cNvSpPr/>
            <p:nvPr/>
          </p:nvSpPr>
          <p:spPr>
            <a:xfrm>
              <a:off x="8984846" y="237345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5" name="Rounded Rectangle 244">
              <a:extLst>
                <a:ext uri="{FF2B5EF4-FFF2-40B4-BE49-F238E27FC236}">
                  <a16:creationId xmlns:a16="http://schemas.microsoft.com/office/drawing/2014/main" id="{5CCE3405-C7AB-664A-B848-BED590EFED27}"/>
                </a:ext>
              </a:extLst>
            </p:cNvPr>
            <p:cNvSpPr/>
            <p:nvPr/>
          </p:nvSpPr>
          <p:spPr>
            <a:xfrm>
              <a:off x="9515739" y="237345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6" name="Rounded Rectangle 245">
              <a:extLst>
                <a:ext uri="{FF2B5EF4-FFF2-40B4-BE49-F238E27FC236}">
                  <a16:creationId xmlns:a16="http://schemas.microsoft.com/office/drawing/2014/main" id="{6A052DCE-3F3B-3843-9506-44759BDBC893}"/>
                </a:ext>
              </a:extLst>
            </p:cNvPr>
            <p:cNvSpPr/>
            <p:nvPr/>
          </p:nvSpPr>
          <p:spPr>
            <a:xfrm>
              <a:off x="10045076" y="237345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7" name="Rounded Rectangle 246">
              <a:extLst>
                <a:ext uri="{FF2B5EF4-FFF2-40B4-BE49-F238E27FC236}">
                  <a16:creationId xmlns:a16="http://schemas.microsoft.com/office/drawing/2014/main" id="{AB596070-62B9-B443-8EB1-92841146F9A0}"/>
                </a:ext>
              </a:extLst>
            </p:cNvPr>
            <p:cNvSpPr/>
            <p:nvPr/>
          </p:nvSpPr>
          <p:spPr>
            <a:xfrm>
              <a:off x="10574413" y="2373457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8" name="Rounded Rectangle 247">
              <a:extLst>
                <a:ext uri="{FF2B5EF4-FFF2-40B4-BE49-F238E27FC236}">
                  <a16:creationId xmlns:a16="http://schemas.microsoft.com/office/drawing/2014/main" id="{A8EF76F2-0DAB-A74C-849A-9C0EF6709B03}"/>
                </a:ext>
              </a:extLst>
            </p:cNvPr>
            <p:cNvSpPr/>
            <p:nvPr/>
          </p:nvSpPr>
          <p:spPr>
            <a:xfrm>
              <a:off x="11098663" y="2373173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9" name="Rounded Rectangle 248">
              <a:extLst>
                <a:ext uri="{FF2B5EF4-FFF2-40B4-BE49-F238E27FC236}">
                  <a16:creationId xmlns:a16="http://schemas.microsoft.com/office/drawing/2014/main" id="{75B317B3-C4C0-1F4C-A261-07E055B9A106}"/>
                </a:ext>
              </a:extLst>
            </p:cNvPr>
            <p:cNvSpPr/>
            <p:nvPr/>
          </p:nvSpPr>
          <p:spPr>
            <a:xfrm>
              <a:off x="11628000" y="2373173"/>
              <a:ext cx="365760" cy="378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73E497B-860F-8943-902B-733E8A846663}"/>
                </a:ext>
              </a:extLst>
            </p:cNvPr>
            <p:cNvCxnSpPr>
              <a:cxnSpLocks/>
              <a:stCxn id="228" idx="0"/>
              <a:endCxn id="197" idx="2"/>
            </p:cNvCxnSpPr>
            <p:nvPr/>
          </p:nvCxnSpPr>
          <p:spPr>
            <a:xfrm flipV="1">
              <a:off x="772801" y="2086254"/>
              <a:ext cx="684270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60DF84C-169C-5A4E-9ED8-3C6AA6C3F87F}"/>
                </a:ext>
              </a:extLst>
            </p:cNvPr>
            <p:cNvCxnSpPr>
              <a:cxnSpLocks/>
              <a:stCxn id="229" idx="0"/>
              <a:endCxn id="197" idx="2"/>
            </p:cNvCxnSpPr>
            <p:nvPr/>
          </p:nvCxnSpPr>
          <p:spPr>
            <a:xfrm flipV="1">
              <a:off x="1297051" y="2086254"/>
              <a:ext cx="160020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F2AD5E4C-FC7F-2748-8439-C4D41357CC24}"/>
                </a:ext>
              </a:extLst>
            </p:cNvPr>
            <p:cNvCxnSpPr>
              <a:cxnSpLocks/>
              <a:stCxn id="230" idx="0"/>
              <a:endCxn id="198" idx="2"/>
            </p:cNvCxnSpPr>
            <p:nvPr/>
          </p:nvCxnSpPr>
          <p:spPr>
            <a:xfrm flipV="1">
              <a:off x="1827944" y="2086254"/>
              <a:ext cx="493070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07AC917D-9431-B146-A8D5-4D1B0BE526BE}"/>
                </a:ext>
              </a:extLst>
            </p:cNvPr>
            <p:cNvCxnSpPr>
              <a:cxnSpLocks/>
              <a:stCxn id="231" idx="0"/>
              <a:endCxn id="198" idx="2"/>
            </p:cNvCxnSpPr>
            <p:nvPr/>
          </p:nvCxnSpPr>
          <p:spPr>
            <a:xfrm flipH="1" flipV="1">
              <a:off x="2321014" y="2086254"/>
              <a:ext cx="36267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10E000D7-4858-F44B-BFD9-EA4DC24CBC1D}"/>
                </a:ext>
              </a:extLst>
            </p:cNvPr>
            <p:cNvCxnSpPr>
              <a:cxnSpLocks/>
              <a:stCxn id="232" idx="0"/>
              <a:endCxn id="198" idx="2"/>
            </p:cNvCxnSpPr>
            <p:nvPr/>
          </p:nvCxnSpPr>
          <p:spPr>
            <a:xfrm flipH="1" flipV="1">
              <a:off x="2321014" y="2086254"/>
              <a:ext cx="565604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A299A6F4-BB40-B54A-95A2-BA2CEF41C31D}"/>
                </a:ext>
              </a:extLst>
            </p:cNvPr>
            <p:cNvCxnSpPr>
              <a:cxnSpLocks/>
              <a:stCxn id="233" idx="0"/>
              <a:endCxn id="199" idx="2"/>
            </p:cNvCxnSpPr>
            <p:nvPr/>
          </p:nvCxnSpPr>
          <p:spPr>
            <a:xfrm flipH="1" flipV="1">
              <a:off x="3192170" y="2086254"/>
              <a:ext cx="196937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D1D34884-4602-854A-8BBF-248F1F7F58D1}"/>
                </a:ext>
              </a:extLst>
            </p:cNvPr>
            <p:cNvCxnSpPr>
              <a:cxnSpLocks/>
              <a:stCxn id="234" idx="0"/>
              <a:endCxn id="200" idx="2"/>
            </p:cNvCxnSpPr>
            <p:nvPr/>
          </p:nvCxnSpPr>
          <p:spPr>
            <a:xfrm flipV="1">
              <a:off x="3913355" y="2086254"/>
              <a:ext cx="106708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96CFBD9F-DEDE-B443-887F-C9F362A001B3}"/>
                </a:ext>
              </a:extLst>
            </p:cNvPr>
            <p:cNvCxnSpPr>
              <a:cxnSpLocks/>
              <a:stCxn id="235" idx="0"/>
              <a:endCxn id="200" idx="2"/>
            </p:cNvCxnSpPr>
            <p:nvPr/>
          </p:nvCxnSpPr>
          <p:spPr>
            <a:xfrm flipH="1" flipV="1">
              <a:off x="4020065" y="2086254"/>
              <a:ext cx="424185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C76ECB7C-12A2-8544-A3E0-90E463949D17}"/>
                </a:ext>
              </a:extLst>
            </p:cNvPr>
            <p:cNvCxnSpPr>
              <a:cxnSpLocks/>
              <a:stCxn id="236" idx="0"/>
              <a:endCxn id="201" idx="2"/>
            </p:cNvCxnSpPr>
            <p:nvPr/>
          </p:nvCxnSpPr>
          <p:spPr>
            <a:xfrm flipH="1" flipV="1">
              <a:off x="4884008" y="2086254"/>
              <a:ext cx="89579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D2221047-C764-9847-B2A0-17FB0D15FA92}"/>
                </a:ext>
              </a:extLst>
            </p:cNvPr>
            <p:cNvCxnSpPr>
              <a:cxnSpLocks/>
              <a:stCxn id="237" idx="0"/>
              <a:endCxn id="202" idx="2"/>
            </p:cNvCxnSpPr>
            <p:nvPr/>
          </p:nvCxnSpPr>
          <p:spPr>
            <a:xfrm flipV="1">
              <a:off x="5502922" y="2086254"/>
              <a:ext cx="252238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A041ABD-0B01-7D49-B931-C7DD7D4EB9DC}"/>
                </a:ext>
              </a:extLst>
            </p:cNvPr>
            <p:cNvCxnSpPr>
              <a:cxnSpLocks/>
              <a:stCxn id="238" idx="0"/>
              <a:endCxn id="203" idx="2"/>
            </p:cNvCxnSpPr>
            <p:nvPr/>
          </p:nvCxnSpPr>
          <p:spPr>
            <a:xfrm flipV="1">
              <a:off x="6027172" y="2086256"/>
              <a:ext cx="59914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FB583E00-B3C7-7F40-BED9-A056D9D39B5A}"/>
                </a:ext>
              </a:extLst>
            </p:cNvPr>
            <p:cNvCxnSpPr>
              <a:cxnSpLocks/>
              <a:stCxn id="239" idx="0"/>
              <a:endCxn id="203" idx="2"/>
            </p:cNvCxnSpPr>
            <p:nvPr/>
          </p:nvCxnSpPr>
          <p:spPr>
            <a:xfrm flipV="1">
              <a:off x="6551422" y="2086256"/>
              <a:ext cx="7489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942BBC3D-7043-1C40-BA38-4B253A53BF5B}"/>
                </a:ext>
              </a:extLst>
            </p:cNvPr>
            <p:cNvCxnSpPr>
              <a:cxnSpLocks/>
              <a:stCxn id="240" idx="0"/>
              <a:endCxn id="204" idx="2"/>
            </p:cNvCxnSpPr>
            <p:nvPr/>
          </p:nvCxnSpPr>
          <p:spPr>
            <a:xfrm flipV="1">
              <a:off x="7082315" y="2086256"/>
              <a:ext cx="40794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70F4AC4F-7F88-C34A-8E6B-7CCF44AB1519}"/>
                </a:ext>
              </a:extLst>
            </p:cNvPr>
            <p:cNvCxnSpPr>
              <a:cxnSpLocks/>
              <a:stCxn id="241" idx="0"/>
              <a:endCxn id="204" idx="2"/>
            </p:cNvCxnSpPr>
            <p:nvPr/>
          </p:nvCxnSpPr>
          <p:spPr>
            <a:xfrm flipH="1" flipV="1">
              <a:off x="7490259" y="2086256"/>
              <a:ext cx="121395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15F1917A-447F-2A4C-B229-466FDBACB616}"/>
                </a:ext>
              </a:extLst>
            </p:cNvPr>
            <p:cNvCxnSpPr>
              <a:cxnSpLocks/>
              <a:stCxn id="242" idx="0"/>
              <a:endCxn id="204" idx="2"/>
            </p:cNvCxnSpPr>
            <p:nvPr/>
          </p:nvCxnSpPr>
          <p:spPr>
            <a:xfrm flipH="1" flipV="1">
              <a:off x="7490257" y="2086256"/>
              <a:ext cx="650732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1B48D93-F9AD-9141-A2A6-E7173273066C}"/>
                </a:ext>
              </a:extLst>
            </p:cNvPr>
            <p:cNvCxnSpPr>
              <a:cxnSpLocks/>
              <a:stCxn id="243" idx="0"/>
              <a:endCxn id="205" idx="2"/>
            </p:cNvCxnSpPr>
            <p:nvPr/>
          </p:nvCxnSpPr>
          <p:spPr>
            <a:xfrm flipH="1" flipV="1">
              <a:off x="8361413" y="2086256"/>
              <a:ext cx="282065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E6BEE010-0CCE-E348-A912-69BB6D8986EC}"/>
                </a:ext>
              </a:extLst>
            </p:cNvPr>
            <p:cNvCxnSpPr>
              <a:cxnSpLocks/>
              <a:stCxn id="244" idx="0"/>
              <a:endCxn id="206" idx="2"/>
            </p:cNvCxnSpPr>
            <p:nvPr/>
          </p:nvCxnSpPr>
          <p:spPr>
            <a:xfrm flipV="1">
              <a:off x="9167726" y="2086256"/>
              <a:ext cx="21580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8E630210-FC48-0A44-9290-5C6069227A1A}"/>
                </a:ext>
              </a:extLst>
            </p:cNvPr>
            <p:cNvCxnSpPr>
              <a:cxnSpLocks/>
              <a:stCxn id="245" idx="0"/>
              <a:endCxn id="206" idx="2"/>
            </p:cNvCxnSpPr>
            <p:nvPr/>
          </p:nvCxnSpPr>
          <p:spPr>
            <a:xfrm flipH="1" flipV="1">
              <a:off x="9189308" y="2086256"/>
              <a:ext cx="509313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BA613FB9-E15B-C74C-9D25-49D0C260EC63}"/>
                </a:ext>
              </a:extLst>
            </p:cNvPr>
            <p:cNvCxnSpPr>
              <a:cxnSpLocks/>
              <a:stCxn id="246" idx="0"/>
              <a:endCxn id="207" idx="2"/>
            </p:cNvCxnSpPr>
            <p:nvPr/>
          </p:nvCxnSpPr>
          <p:spPr>
            <a:xfrm flipH="1" flipV="1">
              <a:off x="10053249" y="2086254"/>
              <a:ext cx="174707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797A4CE5-B177-CB4E-B9EF-EFA8C5BBC6E4}"/>
                </a:ext>
              </a:extLst>
            </p:cNvPr>
            <p:cNvCxnSpPr>
              <a:cxnSpLocks/>
              <a:stCxn id="247" idx="0"/>
              <a:endCxn id="208" idx="2"/>
            </p:cNvCxnSpPr>
            <p:nvPr/>
          </p:nvCxnSpPr>
          <p:spPr>
            <a:xfrm flipV="1">
              <a:off x="10757293" y="2086254"/>
              <a:ext cx="167110" cy="2872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55E18E80-41E6-0949-9C3E-63FE3E531E0E}"/>
                </a:ext>
              </a:extLst>
            </p:cNvPr>
            <p:cNvCxnSpPr>
              <a:cxnSpLocks/>
              <a:stCxn id="248" idx="0"/>
              <a:endCxn id="208" idx="2"/>
            </p:cNvCxnSpPr>
            <p:nvPr/>
          </p:nvCxnSpPr>
          <p:spPr>
            <a:xfrm flipH="1" flipV="1">
              <a:off x="10924403" y="2086254"/>
              <a:ext cx="357140" cy="286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932E4311-0048-864D-B063-62A1F4780071}"/>
                </a:ext>
              </a:extLst>
            </p:cNvPr>
            <p:cNvCxnSpPr>
              <a:cxnSpLocks/>
              <a:stCxn id="249" idx="0"/>
              <a:endCxn id="208" idx="2"/>
            </p:cNvCxnSpPr>
            <p:nvPr/>
          </p:nvCxnSpPr>
          <p:spPr>
            <a:xfrm flipH="1" flipV="1">
              <a:off x="10924403" y="2086254"/>
              <a:ext cx="886477" cy="2869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TextBox 271">
              <a:extLst>
                <a:ext uri="{FF2B5EF4-FFF2-40B4-BE49-F238E27FC236}">
                  <a16:creationId xmlns:a16="http://schemas.microsoft.com/office/drawing/2014/main" id="{A2D4231D-30D3-2C40-B213-AB055D92D519}"/>
                </a:ext>
              </a:extLst>
            </p:cNvPr>
            <p:cNvSpPr txBox="1"/>
            <p:nvPr/>
          </p:nvSpPr>
          <p:spPr>
            <a:xfrm>
              <a:off x="6164982" y="4040660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0x737b…fc91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18 ETH</a:t>
              </a:r>
            </a:p>
          </p:txBody>
        </p:sp>
        <p:sp>
          <p:nvSpPr>
            <p:cNvPr id="273" name="TextBox 272">
              <a:extLst>
                <a:ext uri="{FF2B5EF4-FFF2-40B4-BE49-F238E27FC236}">
                  <a16:creationId xmlns:a16="http://schemas.microsoft.com/office/drawing/2014/main" id="{52FAE467-C4BE-D348-8B0D-924C865E0AF3}"/>
                </a:ext>
              </a:extLst>
            </p:cNvPr>
            <p:cNvSpPr txBox="1"/>
            <p:nvPr/>
          </p:nvSpPr>
          <p:spPr>
            <a:xfrm>
              <a:off x="9056453" y="4040659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0xa98b…3645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13 ETH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18F7BD-8566-F148-9E05-2A23FE21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81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51DF9-C5F4-8D4F-B54E-CA3ACAB5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20733" cy="1325563"/>
          </a:xfrm>
        </p:spPr>
        <p:txBody>
          <a:bodyPr>
            <a:normAutofit/>
          </a:bodyPr>
          <a:lstStyle/>
          <a:p>
            <a:r>
              <a:rPr lang="en-US" dirty="0"/>
              <a:t>Stateless Clients: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B6AA1-56DB-2546-851A-8E7C346EC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817534" cy="4351338"/>
          </a:xfrm>
        </p:spPr>
        <p:txBody>
          <a:bodyPr/>
          <a:lstStyle/>
          <a:p>
            <a:r>
              <a:rPr lang="en-US" dirty="0"/>
              <a:t>Merkle-Patricia </a:t>
            </a:r>
            <a:r>
              <a:rPr lang="en-US" dirty="0" err="1"/>
              <a:t>trie</a:t>
            </a:r>
            <a:r>
              <a:rPr lang="en-US" dirty="0"/>
              <a:t> nodes are added to the block</a:t>
            </a:r>
          </a:p>
          <a:p>
            <a:r>
              <a:rPr lang="en-US" dirty="0"/>
              <a:t>Verifier receives this block</a:t>
            </a:r>
          </a:p>
          <a:p>
            <a:r>
              <a:rPr lang="en-US" dirty="0"/>
              <a:t>Expected state root hash is specified in block header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7DE5DF-6EDA-1942-835B-F13AAC5A8B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718977-0BB5-0944-8685-49C96CB50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997" y="365125"/>
            <a:ext cx="6341269" cy="634126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F6620-572A-794B-B770-1F3142AA2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237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29290-837E-7144-AAA2-5FA50215E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Clients: Example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CC25642-7CCE-C946-BF70-91DAF86A469C}"/>
              </a:ext>
            </a:extLst>
          </p:cNvPr>
          <p:cNvGrpSpPr/>
          <p:nvPr/>
        </p:nvGrpSpPr>
        <p:grpSpPr>
          <a:xfrm>
            <a:off x="1262575" y="1694827"/>
            <a:ext cx="7863840" cy="4873752"/>
            <a:chOff x="1194838" y="1136027"/>
            <a:chExt cx="8271577" cy="5435936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73CB2DE7-AD5B-F54C-8256-1338FAF3DF6E}"/>
                </a:ext>
              </a:extLst>
            </p:cNvPr>
            <p:cNvSpPr/>
            <p:nvPr/>
          </p:nvSpPr>
          <p:spPr>
            <a:xfrm>
              <a:off x="6969291" y="3738930"/>
              <a:ext cx="2497124" cy="2833032"/>
            </a:xfrm>
            <a:custGeom>
              <a:avLst/>
              <a:gdLst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8489 w 2497124"/>
                <a:gd name="connsiteY6" fmla="*/ 1199201 h 2814294"/>
                <a:gd name="connsiteX7" fmla="*/ 0 w 2497124"/>
                <a:gd name="connsiteY7" fmla="*/ 1199195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0 w 2497124"/>
                <a:gd name="connsiteY6" fmla="*/ 1199195 h 2814294"/>
                <a:gd name="connsiteX7" fmla="*/ 1316858 w 2497124"/>
                <a:gd name="connsiteY7" fmla="*/ 0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2814294 h 2814294"/>
                <a:gd name="connsiteX4" fmla="*/ 8489 w 2497124"/>
                <a:gd name="connsiteY4" fmla="*/ 2814294 h 2814294"/>
                <a:gd name="connsiteX5" fmla="*/ 0 w 2497124"/>
                <a:gd name="connsiteY5" fmla="*/ 1199195 h 2814294"/>
                <a:gd name="connsiteX6" fmla="*/ 1316858 w 2497124"/>
                <a:gd name="connsiteY6" fmla="*/ 0 h 2814294"/>
                <a:gd name="connsiteX0" fmla="*/ 1316858 w 2497124"/>
                <a:gd name="connsiteY0" fmla="*/ 15612 h 2829906"/>
                <a:gd name="connsiteX1" fmla="*/ 1608175 w 2497124"/>
                <a:gd name="connsiteY1" fmla="*/ 0 h 2829906"/>
                <a:gd name="connsiteX2" fmla="*/ 2497124 w 2497124"/>
                <a:gd name="connsiteY2" fmla="*/ 1216412 h 2829906"/>
                <a:gd name="connsiteX3" fmla="*/ 2490140 w 2497124"/>
                <a:gd name="connsiteY3" fmla="*/ 2829906 h 2829906"/>
                <a:gd name="connsiteX4" fmla="*/ 8489 w 2497124"/>
                <a:gd name="connsiteY4" fmla="*/ 2829906 h 2829906"/>
                <a:gd name="connsiteX5" fmla="*/ 0 w 2497124"/>
                <a:gd name="connsiteY5" fmla="*/ 1214807 h 2829906"/>
                <a:gd name="connsiteX6" fmla="*/ 1316858 w 2497124"/>
                <a:gd name="connsiteY6" fmla="*/ 15612 h 2829906"/>
                <a:gd name="connsiteX0" fmla="*/ 1320606 w 2497124"/>
                <a:gd name="connsiteY0" fmla="*/ 0 h 2833032"/>
                <a:gd name="connsiteX1" fmla="*/ 1608175 w 2497124"/>
                <a:gd name="connsiteY1" fmla="*/ 3126 h 2833032"/>
                <a:gd name="connsiteX2" fmla="*/ 2497124 w 2497124"/>
                <a:gd name="connsiteY2" fmla="*/ 1219538 h 2833032"/>
                <a:gd name="connsiteX3" fmla="*/ 2490140 w 2497124"/>
                <a:gd name="connsiteY3" fmla="*/ 2833032 h 2833032"/>
                <a:gd name="connsiteX4" fmla="*/ 8489 w 2497124"/>
                <a:gd name="connsiteY4" fmla="*/ 2833032 h 2833032"/>
                <a:gd name="connsiteX5" fmla="*/ 0 w 2497124"/>
                <a:gd name="connsiteY5" fmla="*/ 1217933 h 2833032"/>
                <a:gd name="connsiteX6" fmla="*/ 1320606 w 2497124"/>
                <a:gd name="connsiteY6" fmla="*/ 0 h 283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7124" h="2833032">
                  <a:moveTo>
                    <a:pt x="1320606" y="0"/>
                  </a:moveTo>
                  <a:lnTo>
                    <a:pt x="1608175" y="3126"/>
                  </a:lnTo>
                  <a:lnTo>
                    <a:pt x="2497124" y="1219538"/>
                  </a:lnTo>
                  <a:lnTo>
                    <a:pt x="2490140" y="2833032"/>
                  </a:lnTo>
                  <a:lnTo>
                    <a:pt x="8489" y="2833032"/>
                  </a:lnTo>
                  <a:cubicBezTo>
                    <a:pt x="5659" y="2294666"/>
                    <a:pt x="2830" y="1756299"/>
                    <a:pt x="0" y="1217933"/>
                  </a:cubicBezTo>
                  <a:lnTo>
                    <a:pt x="1320606" y="0"/>
                  </a:lnTo>
                  <a:close/>
                </a:path>
              </a:pathLst>
            </a:custGeom>
            <a:gradFill>
              <a:gsLst>
                <a:gs pos="98000">
                  <a:schemeClr val="accent6"/>
                </a:gs>
                <a:gs pos="75000">
                  <a:schemeClr val="accent6">
                    <a:lumMod val="7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E1D7DC6C-D8AB-0341-842C-D61437B1B386}"/>
                </a:ext>
              </a:extLst>
            </p:cNvPr>
            <p:cNvSpPr/>
            <p:nvPr/>
          </p:nvSpPr>
          <p:spPr>
            <a:xfrm>
              <a:off x="1194838" y="3769767"/>
              <a:ext cx="2490141" cy="2802196"/>
            </a:xfrm>
            <a:custGeom>
              <a:avLst/>
              <a:gdLst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2725 w 2495619"/>
                <a:gd name="connsiteY10" fmla="*/ 1183461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60350 w 2495619"/>
                <a:gd name="connsiteY10" fmla="*/ 1158061 h 2802196"/>
                <a:gd name="connsiteX11" fmla="*/ 1840719 w 2495619"/>
                <a:gd name="connsiteY11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840719 w 2495619"/>
                <a:gd name="connsiteY10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5478 w 2495619"/>
                <a:gd name="connsiteY8" fmla="*/ 1183461 h 2802196"/>
                <a:gd name="connsiteX9" fmla="*/ 1840719 w 2495619"/>
                <a:gd name="connsiteY9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1840719 w 2495619"/>
                <a:gd name="connsiteY8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1840719 w 2495619"/>
                <a:gd name="connsiteY7" fmla="*/ 0 h 2802196"/>
                <a:gd name="connsiteX0" fmla="*/ 1835241 w 2490141"/>
                <a:gd name="connsiteY0" fmla="*/ 0 h 2802196"/>
                <a:gd name="connsiteX1" fmla="*/ 2118883 w 2490141"/>
                <a:gd name="connsiteY1" fmla="*/ 6874 h 2802196"/>
                <a:gd name="connsiteX2" fmla="*/ 2490141 w 2490141"/>
                <a:gd name="connsiteY2" fmla="*/ 1193304 h 2802196"/>
                <a:gd name="connsiteX3" fmla="*/ 2481651 w 2490141"/>
                <a:gd name="connsiteY3" fmla="*/ 2802196 h 2802196"/>
                <a:gd name="connsiteX4" fmla="*/ 0 w 2490141"/>
                <a:gd name="connsiteY4" fmla="*/ 2802196 h 2802196"/>
                <a:gd name="connsiteX5" fmla="*/ 0 w 2490141"/>
                <a:gd name="connsiteY5" fmla="*/ 1191703 h 2802196"/>
                <a:gd name="connsiteX6" fmla="*/ 1835241 w 2490141"/>
                <a:gd name="connsiteY6" fmla="*/ 0 h 280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141" h="2802196">
                  <a:moveTo>
                    <a:pt x="1835241" y="0"/>
                  </a:moveTo>
                  <a:lnTo>
                    <a:pt x="2118883" y="6874"/>
                  </a:lnTo>
                  <a:lnTo>
                    <a:pt x="2490141" y="1193304"/>
                  </a:lnTo>
                  <a:lnTo>
                    <a:pt x="2481651" y="2802196"/>
                  </a:lnTo>
                  <a:lnTo>
                    <a:pt x="0" y="2802196"/>
                  </a:lnTo>
                  <a:lnTo>
                    <a:pt x="0" y="1191703"/>
                  </a:lnTo>
                  <a:lnTo>
                    <a:pt x="1835241" y="0"/>
                  </a:lnTo>
                  <a:close/>
                </a:path>
              </a:pathLst>
            </a:custGeom>
            <a:gradFill>
              <a:gsLst>
                <a:gs pos="98000">
                  <a:schemeClr val="accent6"/>
                </a:gs>
                <a:gs pos="75000">
                  <a:schemeClr val="accent6">
                    <a:lumMod val="7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68B69DF3-8F4E-C04C-BFF7-88C2202FEF39}"/>
                </a:ext>
              </a:extLst>
            </p:cNvPr>
            <p:cNvSpPr/>
            <p:nvPr/>
          </p:nvSpPr>
          <p:spPr>
            <a:xfrm>
              <a:off x="4086311" y="3753922"/>
              <a:ext cx="2493515" cy="2818041"/>
            </a:xfrm>
            <a:custGeom>
              <a:avLst/>
              <a:gdLst>
                <a:gd name="connsiteX0" fmla="*/ 484109 w 2495619"/>
                <a:gd name="connsiteY0" fmla="*/ 0 h 2799304"/>
                <a:gd name="connsiteX1" fmla="*/ 797732 w 2495619"/>
                <a:gd name="connsiteY1" fmla="*/ 6874 h 2799304"/>
                <a:gd name="connsiteX2" fmla="*/ 2495619 w 2495619"/>
                <a:gd name="connsiteY2" fmla="*/ 1185809 h 2799304"/>
                <a:gd name="connsiteX3" fmla="*/ 2483755 w 2495619"/>
                <a:gd name="connsiteY3" fmla="*/ 1185802 h 2799304"/>
                <a:gd name="connsiteX4" fmla="*/ 2483755 w 2495619"/>
                <a:gd name="connsiteY4" fmla="*/ 2799304 h 2799304"/>
                <a:gd name="connsiteX5" fmla="*/ 2104 w 2495619"/>
                <a:gd name="connsiteY5" fmla="*/ 2799304 h 2799304"/>
                <a:gd name="connsiteX6" fmla="*/ 2104 w 2495619"/>
                <a:gd name="connsiteY6" fmla="*/ 1184206 h 2799304"/>
                <a:gd name="connsiteX7" fmla="*/ 0 w 2495619"/>
                <a:gd name="connsiteY7" fmla="*/ 1184204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1185802 h 2799304"/>
                <a:gd name="connsiteX4" fmla="*/ 2481651 w 2493515"/>
                <a:gd name="connsiteY4" fmla="*/ 2799304 h 2799304"/>
                <a:gd name="connsiteX5" fmla="*/ 0 w 2493515"/>
                <a:gd name="connsiteY5" fmla="*/ 2799304 h 2799304"/>
                <a:gd name="connsiteX6" fmla="*/ 0 w 2493515"/>
                <a:gd name="connsiteY6" fmla="*/ 1184206 h 2799304"/>
                <a:gd name="connsiteX7" fmla="*/ 482005 w 2493515"/>
                <a:gd name="connsiteY7" fmla="*/ 0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2799304 h 2799304"/>
                <a:gd name="connsiteX4" fmla="*/ 0 w 2493515"/>
                <a:gd name="connsiteY4" fmla="*/ 2799304 h 2799304"/>
                <a:gd name="connsiteX5" fmla="*/ 0 w 2493515"/>
                <a:gd name="connsiteY5" fmla="*/ 1184206 h 2799304"/>
                <a:gd name="connsiteX6" fmla="*/ 482005 w 2493515"/>
                <a:gd name="connsiteY6" fmla="*/ 0 h 2799304"/>
                <a:gd name="connsiteX0" fmla="*/ 482005 w 2493515"/>
                <a:gd name="connsiteY0" fmla="*/ 11864 h 2811168"/>
                <a:gd name="connsiteX1" fmla="*/ 791880 w 2493515"/>
                <a:gd name="connsiteY1" fmla="*/ 0 h 2811168"/>
                <a:gd name="connsiteX2" fmla="*/ 2493515 w 2493515"/>
                <a:gd name="connsiteY2" fmla="*/ 1197673 h 2811168"/>
                <a:gd name="connsiteX3" fmla="*/ 2481651 w 2493515"/>
                <a:gd name="connsiteY3" fmla="*/ 2811168 h 2811168"/>
                <a:gd name="connsiteX4" fmla="*/ 0 w 2493515"/>
                <a:gd name="connsiteY4" fmla="*/ 2811168 h 2811168"/>
                <a:gd name="connsiteX5" fmla="*/ 0 w 2493515"/>
                <a:gd name="connsiteY5" fmla="*/ 1196070 h 2811168"/>
                <a:gd name="connsiteX6" fmla="*/ 482005 w 2493515"/>
                <a:gd name="connsiteY6" fmla="*/ 11864 h 2811168"/>
                <a:gd name="connsiteX0" fmla="*/ 485753 w 2493515"/>
                <a:gd name="connsiteY0" fmla="*/ 0 h 2818041"/>
                <a:gd name="connsiteX1" fmla="*/ 791880 w 2493515"/>
                <a:gd name="connsiteY1" fmla="*/ 6873 h 2818041"/>
                <a:gd name="connsiteX2" fmla="*/ 2493515 w 2493515"/>
                <a:gd name="connsiteY2" fmla="*/ 1204546 h 2818041"/>
                <a:gd name="connsiteX3" fmla="*/ 2481651 w 2493515"/>
                <a:gd name="connsiteY3" fmla="*/ 2818041 h 2818041"/>
                <a:gd name="connsiteX4" fmla="*/ 0 w 2493515"/>
                <a:gd name="connsiteY4" fmla="*/ 2818041 h 2818041"/>
                <a:gd name="connsiteX5" fmla="*/ 0 w 2493515"/>
                <a:gd name="connsiteY5" fmla="*/ 1202943 h 2818041"/>
                <a:gd name="connsiteX6" fmla="*/ 485753 w 2493515"/>
                <a:gd name="connsiteY6" fmla="*/ 0 h 2818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3515" h="2818041">
                  <a:moveTo>
                    <a:pt x="485753" y="0"/>
                  </a:moveTo>
                  <a:lnTo>
                    <a:pt x="791880" y="6873"/>
                  </a:lnTo>
                  <a:lnTo>
                    <a:pt x="2493515" y="1204546"/>
                  </a:lnTo>
                  <a:cubicBezTo>
                    <a:pt x="2489560" y="1742378"/>
                    <a:pt x="2485606" y="2280209"/>
                    <a:pt x="2481651" y="2818041"/>
                  </a:cubicBezTo>
                  <a:lnTo>
                    <a:pt x="0" y="2818041"/>
                  </a:lnTo>
                  <a:lnTo>
                    <a:pt x="0" y="1202943"/>
                  </a:lnTo>
                  <a:lnTo>
                    <a:pt x="485753" y="0"/>
                  </a:lnTo>
                  <a:close/>
                </a:path>
              </a:pathLst>
            </a:custGeom>
            <a:gradFill>
              <a:gsLst>
                <a:gs pos="98000">
                  <a:schemeClr val="accent6"/>
                </a:gs>
                <a:gs pos="75000">
                  <a:schemeClr val="accent6">
                    <a:lumMod val="7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E0823BAB-DBC7-0148-8B96-F57F9CB70AF3}"/>
                </a:ext>
              </a:extLst>
            </p:cNvPr>
            <p:cNvSpPr/>
            <p:nvPr/>
          </p:nvSpPr>
          <p:spPr>
            <a:xfrm>
              <a:off x="4909037" y="1136027"/>
              <a:ext cx="4079713" cy="428599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State root, hash: 0x0986…876c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EB747DB-C51A-1F45-8581-DAAD1176A729}"/>
                </a:ext>
              </a:extLst>
            </p:cNvPr>
            <p:cNvSpPr txBox="1"/>
            <p:nvPr/>
          </p:nvSpPr>
          <p:spPr>
            <a:xfrm>
              <a:off x="1194838" y="5039725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0x1354…f78b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100 ETH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63E0BA46-0648-8B4E-8D77-9A7826AA32F3}"/>
                </a:ext>
              </a:extLst>
            </p:cNvPr>
            <p:cNvSpPr/>
            <p:nvPr/>
          </p:nvSpPr>
          <p:spPr>
            <a:xfrm>
              <a:off x="3887576" y="2018503"/>
              <a:ext cx="914400" cy="356023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6B202D8F-2411-884A-9B5B-8FA14820779E}"/>
                </a:ext>
              </a:extLst>
            </p:cNvPr>
            <p:cNvSpPr/>
            <p:nvPr/>
          </p:nvSpPr>
          <p:spPr>
            <a:xfrm>
              <a:off x="4919363" y="2018503"/>
              <a:ext cx="914400" cy="356023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4262A323-41E0-B346-ABEA-32EFC4349AA2}"/>
                </a:ext>
              </a:extLst>
            </p:cNvPr>
            <p:cNvSpPr/>
            <p:nvPr/>
          </p:nvSpPr>
          <p:spPr>
            <a:xfrm>
              <a:off x="6982937" y="2018481"/>
              <a:ext cx="914400" cy="356023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DF48718-3122-D54A-B8D8-9981914348CC}"/>
                </a:ext>
              </a:extLst>
            </p:cNvPr>
            <p:cNvSpPr/>
            <p:nvPr/>
          </p:nvSpPr>
          <p:spPr>
            <a:xfrm>
              <a:off x="2790914" y="2706434"/>
              <a:ext cx="68580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019D1C6B-2184-F74F-937D-48ABA8E81604}"/>
                </a:ext>
              </a:extLst>
            </p:cNvPr>
            <p:cNvSpPr/>
            <p:nvPr/>
          </p:nvSpPr>
          <p:spPr>
            <a:xfrm>
              <a:off x="4489963" y="2706434"/>
              <a:ext cx="68580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2964BF27-C50B-DB47-B251-F1B195A570CF}"/>
                </a:ext>
              </a:extLst>
            </p:cNvPr>
            <p:cNvSpPr/>
            <p:nvPr/>
          </p:nvSpPr>
          <p:spPr>
            <a:xfrm>
              <a:off x="7960157" y="2706434"/>
              <a:ext cx="68580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1958E9F-A325-FA4A-AAA8-F975F4A1AE7F}"/>
                </a:ext>
              </a:extLst>
            </p:cNvPr>
            <p:cNvCxnSpPr>
              <a:cxnSpLocks/>
              <a:stCxn id="36" idx="0"/>
              <a:endCxn id="34" idx="2"/>
            </p:cNvCxnSpPr>
            <p:nvPr/>
          </p:nvCxnSpPr>
          <p:spPr>
            <a:xfrm flipV="1">
              <a:off x="4344776" y="1564626"/>
              <a:ext cx="2604116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5BD515D-D726-F445-9109-04BE7A0F989C}"/>
                </a:ext>
              </a:extLst>
            </p:cNvPr>
            <p:cNvCxnSpPr>
              <a:cxnSpLocks/>
              <a:stCxn id="37" idx="0"/>
              <a:endCxn id="34" idx="2"/>
            </p:cNvCxnSpPr>
            <p:nvPr/>
          </p:nvCxnSpPr>
          <p:spPr>
            <a:xfrm flipV="1">
              <a:off x="5376565" y="1564626"/>
              <a:ext cx="1572329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37DB2C0-2153-2E4F-A7FF-F451F34ADA7A}"/>
                </a:ext>
              </a:extLst>
            </p:cNvPr>
            <p:cNvCxnSpPr>
              <a:cxnSpLocks/>
              <a:stCxn id="38" idx="0"/>
              <a:endCxn id="34" idx="2"/>
            </p:cNvCxnSpPr>
            <p:nvPr/>
          </p:nvCxnSpPr>
          <p:spPr>
            <a:xfrm flipH="1" flipV="1">
              <a:off x="6948894" y="1564626"/>
              <a:ext cx="491245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27E26A2-9C39-3B43-BBAE-6FF9DFA24F90}"/>
                </a:ext>
              </a:extLst>
            </p:cNvPr>
            <p:cNvCxnSpPr>
              <a:cxnSpLocks/>
              <a:stCxn id="39" idx="0"/>
              <a:endCxn id="36" idx="2"/>
            </p:cNvCxnSpPr>
            <p:nvPr/>
          </p:nvCxnSpPr>
          <p:spPr>
            <a:xfrm flipV="1">
              <a:off x="3133814" y="2374524"/>
              <a:ext cx="1210962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4F5788B-7E7F-C448-BCA1-E2ACDB789338}"/>
                </a:ext>
              </a:extLst>
            </p:cNvPr>
            <p:cNvCxnSpPr>
              <a:cxnSpLocks/>
              <a:stCxn id="40" idx="0"/>
              <a:endCxn id="37" idx="2"/>
            </p:cNvCxnSpPr>
            <p:nvPr/>
          </p:nvCxnSpPr>
          <p:spPr>
            <a:xfrm flipV="1">
              <a:off x="4832863" y="2374524"/>
              <a:ext cx="543700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048AE3C-AA8B-A644-9662-35E6C4AF0507}"/>
                </a:ext>
              </a:extLst>
            </p:cNvPr>
            <p:cNvCxnSpPr>
              <a:cxnSpLocks/>
              <a:stCxn id="41" idx="0"/>
              <a:endCxn id="38" idx="2"/>
            </p:cNvCxnSpPr>
            <p:nvPr/>
          </p:nvCxnSpPr>
          <p:spPr>
            <a:xfrm flipH="1" flipV="1">
              <a:off x="7440137" y="2374502"/>
              <a:ext cx="862920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AE897F2-C6A0-E847-B245-835AEFBB2EE7}"/>
                </a:ext>
              </a:extLst>
            </p:cNvPr>
            <p:cNvSpPr txBox="1"/>
            <p:nvPr/>
          </p:nvSpPr>
          <p:spPr>
            <a:xfrm>
              <a:off x="4086311" y="5039727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0x298a…e3b1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 ETH</a:t>
              </a:r>
            </a:p>
          </p:txBody>
        </p:sp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69020AC6-94A9-5F4F-B011-359D689990C2}"/>
                </a:ext>
              </a:extLst>
            </p:cNvPr>
            <p:cNvSpPr/>
            <p:nvPr/>
          </p:nvSpPr>
          <p:spPr>
            <a:xfrm>
              <a:off x="2987201" y="3388424"/>
              <a:ext cx="36576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6D5B96BB-4873-3F40-8685-5C58FCB0077F}"/>
                </a:ext>
              </a:extLst>
            </p:cNvPr>
            <p:cNvSpPr/>
            <p:nvPr/>
          </p:nvSpPr>
          <p:spPr>
            <a:xfrm>
              <a:off x="4543275" y="3383184"/>
              <a:ext cx="36576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081730CF-79BC-E440-B2F6-FFB8FD17EA13}"/>
                </a:ext>
              </a:extLst>
            </p:cNvPr>
            <p:cNvSpPr/>
            <p:nvPr/>
          </p:nvSpPr>
          <p:spPr>
            <a:xfrm>
              <a:off x="8241572" y="3377763"/>
              <a:ext cx="365760" cy="378886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3B881EA-FAD3-F94E-8594-C32E3250AABE}"/>
                </a:ext>
              </a:extLst>
            </p:cNvPr>
            <p:cNvCxnSpPr>
              <a:cxnSpLocks/>
              <a:stCxn id="49" idx="0"/>
              <a:endCxn id="39" idx="2"/>
            </p:cNvCxnSpPr>
            <p:nvPr/>
          </p:nvCxnSpPr>
          <p:spPr>
            <a:xfrm flipH="1" flipV="1">
              <a:off x="3133814" y="3085320"/>
              <a:ext cx="36267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0D3AE67-1B9C-9944-B74A-7608F618A742}"/>
                </a:ext>
              </a:extLst>
            </p:cNvPr>
            <p:cNvCxnSpPr>
              <a:cxnSpLocks/>
              <a:stCxn id="50" idx="0"/>
              <a:endCxn id="40" idx="2"/>
            </p:cNvCxnSpPr>
            <p:nvPr/>
          </p:nvCxnSpPr>
          <p:spPr>
            <a:xfrm flipV="1">
              <a:off x="4726155" y="3085320"/>
              <a:ext cx="106708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0658D17-FFB0-E147-9D2F-47E5A338D2F5}"/>
                </a:ext>
              </a:extLst>
            </p:cNvPr>
            <p:cNvCxnSpPr>
              <a:cxnSpLocks/>
              <a:stCxn id="51" idx="0"/>
              <a:endCxn id="41" idx="2"/>
            </p:cNvCxnSpPr>
            <p:nvPr/>
          </p:nvCxnSpPr>
          <p:spPr>
            <a:xfrm flipH="1" flipV="1">
              <a:off x="8303059" y="3085322"/>
              <a:ext cx="121395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950CDDD-8550-FB40-86E4-BA3F2F9B1A15}"/>
                </a:ext>
              </a:extLst>
            </p:cNvPr>
            <p:cNvSpPr txBox="1"/>
            <p:nvPr/>
          </p:nvSpPr>
          <p:spPr>
            <a:xfrm>
              <a:off x="6977782" y="5039726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0x737b…fc91</a:t>
              </a:r>
            </a:p>
            <a:p>
              <a:pPr algn="ctr"/>
              <a:endParaRPr lang="en-US">
                <a:solidFill>
                  <a:schemeClr val="bg1"/>
                </a:solidFill>
              </a:endParaRP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13 ETH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CF63C6E-F5AE-514D-A3F5-44B3150D7C17}"/>
              </a:ext>
            </a:extLst>
          </p:cNvPr>
          <p:cNvSpPr txBox="1"/>
          <p:nvPr/>
        </p:nvSpPr>
        <p:spPr>
          <a:xfrm>
            <a:off x="8840786" y="2353856"/>
            <a:ext cx="30649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Reconstruct Merkle-Patricia </a:t>
            </a:r>
            <a:r>
              <a:rPr lang="en-US" sz="2400" dirty="0" err="1"/>
              <a:t>trie</a:t>
            </a:r>
            <a:r>
              <a:rPr lang="en-US" sz="2400" dirty="0"/>
              <a:t> from nodes in witness</a:t>
            </a:r>
          </a:p>
        </p:txBody>
      </p:sp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8407EE4F-A6FF-DA47-BD91-04FC73FE2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79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C867-82B8-9F42-9AA0-576A89815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Clients: Example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304443A-4494-5F45-AD23-82E67E31D7A7}"/>
              </a:ext>
            </a:extLst>
          </p:cNvPr>
          <p:cNvGrpSpPr/>
          <p:nvPr/>
        </p:nvGrpSpPr>
        <p:grpSpPr>
          <a:xfrm>
            <a:off x="1262571" y="1690688"/>
            <a:ext cx="7863840" cy="4873752"/>
            <a:chOff x="382038" y="136961"/>
            <a:chExt cx="8271577" cy="5435936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79825EFB-EDCA-D544-BEA8-C3908A2DC597}"/>
                </a:ext>
              </a:extLst>
            </p:cNvPr>
            <p:cNvSpPr/>
            <p:nvPr/>
          </p:nvSpPr>
          <p:spPr>
            <a:xfrm>
              <a:off x="6156491" y="2739864"/>
              <a:ext cx="2497124" cy="2833032"/>
            </a:xfrm>
            <a:custGeom>
              <a:avLst/>
              <a:gdLst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8489 w 2497124"/>
                <a:gd name="connsiteY6" fmla="*/ 1199201 h 2814294"/>
                <a:gd name="connsiteX7" fmla="*/ 0 w 2497124"/>
                <a:gd name="connsiteY7" fmla="*/ 1199195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1200796 h 2814294"/>
                <a:gd name="connsiteX4" fmla="*/ 2490140 w 2497124"/>
                <a:gd name="connsiteY4" fmla="*/ 2814294 h 2814294"/>
                <a:gd name="connsiteX5" fmla="*/ 8489 w 2497124"/>
                <a:gd name="connsiteY5" fmla="*/ 2814294 h 2814294"/>
                <a:gd name="connsiteX6" fmla="*/ 0 w 2497124"/>
                <a:gd name="connsiteY6" fmla="*/ 1199195 h 2814294"/>
                <a:gd name="connsiteX7" fmla="*/ 1316858 w 2497124"/>
                <a:gd name="connsiteY7" fmla="*/ 0 h 2814294"/>
                <a:gd name="connsiteX0" fmla="*/ 1316858 w 2497124"/>
                <a:gd name="connsiteY0" fmla="*/ 0 h 2814294"/>
                <a:gd name="connsiteX1" fmla="*/ 1615670 w 2497124"/>
                <a:gd name="connsiteY1" fmla="*/ 6874 h 2814294"/>
                <a:gd name="connsiteX2" fmla="*/ 2497124 w 2497124"/>
                <a:gd name="connsiteY2" fmla="*/ 1200800 h 2814294"/>
                <a:gd name="connsiteX3" fmla="*/ 2490140 w 2497124"/>
                <a:gd name="connsiteY3" fmla="*/ 2814294 h 2814294"/>
                <a:gd name="connsiteX4" fmla="*/ 8489 w 2497124"/>
                <a:gd name="connsiteY4" fmla="*/ 2814294 h 2814294"/>
                <a:gd name="connsiteX5" fmla="*/ 0 w 2497124"/>
                <a:gd name="connsiteY5" fmla="*/ 1199195 h 2814294"/>
                <a:gd name="connsiteX6" fmla="*/ 1316858 w 2497124"/>
                <a:gd name="connsiteY6" fmla="*/ 0 h 2814294"/>
                <a:gd name="connsiteX0" fmla="*/ 1316858 w 2497124"/>
                <a:gd name="connsiteY0" fmla="*/ 15612 h 2829906"/>
                <a:gd name="connsiteX1" fmla="*/ 1608175 w 2497124"/>
                <a:gd name="connsiteY1" fmla="*/ 0 h 2829906"/>
                <a:gd name="connsiteX2" fmla="*/ 2497124 w 2497124"/>
                <a:gd name="connsiteY2" fmla="*/ 1216412 h 2829906"/>
                <a:gd name="connsiteX3" fmla="*/ 2490140 w 2497124"/>
                <a:gd name="connsiteY3" fmla="*/ 2829906 h 2829906"/>
                <a:gd name="connsiteX4" fmla="*/ 8489 w 2497124"/>
                <a:gd name="connsiteY4" fmla="*/ 2829906 h 2829906"/>
                <a:gd name="connsiteX5" fmla="*/ 0 w 2497124"/>
                <a:gd name="connsiteY5" fmla="*/ 1214807 h 2829906"/>
                <a:gd name="connsiteX6" fmla="*/ 1316858 w 2497124"/>
                <a:gd name="connsiteY6" fmla="*/ 15612 h 2829906"/>
                <a:gd name="connsiteX0" fmla="*/ 1320606 w 2497124"/>
                <a:gd name="connsiteY0" fmla="*/ 0 h 2833032"/>
                <a:gd name="connsiteX1" fmla="*/ 1608175 w 2497124"/>
                <a:gd name="connsiteY1" fmla="*/ 3126 h 2833032"/>
                <a:gd name="connsiteX2" fmla="*/ 2497124 w 2497124"/>
                <a:gd name="connsiteY2" fmla="*/ 1219538 h 2833032"/>
                <a:gd name="connsiteX3" fmla="*/ 2490140 w 2497124"/>
                <a:gd name="connsiteY3" fmla="*/ 2833032 h 2833032"/>
                <a:gd name="connsiteX4" fmla="*/ 8489 w 2497124"/>
                <a:gd name="connsiteY4" fmla="*/ 2833032 h 2833032"/>
                <a:gd name="connsiteX5" fmla="*/ 0 w 2497124"/>
                <a:gd name="connsiteY5" fmla="*/ 1217933 h 2833032"/>
                <a:gd name="connsiteX6" fmla="*/ 1320606 w 2497124"/>
                <a:gd name="connsiteY6" fmla="*/ 0 h 283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7124" h="2833032">
                  <a:moveTo>
                    <a:pt x="1320606" y="0"/>
                  </a:moveTo>
                  <a:lnTo>
                    <a:pt x="1608175" y="3126"/>
                  </a:lnTo>
                  <a:lnTo>
                    <a:pt x="2497124" y="1219538"/>
                  </a:lnTo>
                  <a:lnTo>
                    <a:pt x="2490140" y="2833032"/>
                  </a:lnTo>
                  <a:lnTo>
                    <a:pt x="8489" y="2833032"/>
                  </a:lnTo>
                  <a:cubicBezTo>
                    <a:pt x="5659" y="2294666"/>
                    <a:pt x="2830" y="1756299"/>
                    <a:pt x="0" y="1217933"/>
                  </a:cubicBezTo>
                  <a:lnTo>
                    <a:pt x="1320606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9BB8994-A267-E84F-8E15-C4D9E18851B1}"/>
                </a:ext>
              </a:extLst>
            </p:cNvPr>
            <p:cNvSpPr/>
            <p:nvPr/>
          </p:nvSpPr>
          <p:spPr>
            <a:xfrm>
              <a:off x="382038" y="2770701"/>
              <a:ext cx="2490141" cy="2802196"/>
            </a:xfrm>
            <a:custGeom>
              <a:avLst/>
              <a:gdLst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2725 w 2495619"/>
                <a:gd name="connsiteY10" fmla="*/ 1183461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60350 w 2495619"/>
                <a:gd name="connsiteY10" fmla="*/ 1158061 h 2802196"/>
                <a:gd name="connsiteX11" fmla="*/ 1840719 w 2495619"/>
                <a:gd name="connsiteY11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1193299 h 2802196"/>
                <a:gd name="connsiteX4" fmla="*/ 2487129 w 2495619"/>
                <a:gd name="connsiteY4" fmla="*/ 2802196 h 2802196"/>
                <a:gd name="connsiteX5" fmla="*/ 5478 w 2495619"/>
                <a:gd name="connsiteY5" fmla="*/ 2802196 h 2802196"/>
                <a:gd name="connsiteX6" fmla="*/ 5478 w 2495619"/>
                <a:gd name="connsiteY6" fmla="*/ 1191703 h 2802196"/>
                <a:gd name="connsiteX7" fmla="*/ 0 w 2495619"/>
                <a:gd name="connsiteY7" fmla="*/ 1191699 h 2802196"/>
                <a:gd name="connsiteX8" fmla="*/ 5478 w 2495619"/>
                <a:gd name="connsiteY8" fmla="*/ 1188153 h 2802196"/>
                <a:gd name="connsiteX9" fmla="*/ 5478 w 2495619"/>
                <a:gd name="connsiteY9" fmla="*/ 1183461 h 2802196"/>
                <a:gd name="connsiteX10" fmla="*/ 1840719 w 2495619"/>
                <a:gd name="connsiteY10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5478 w 2495619"/>
                <a:gd name="connsiteY8" fmla="*/ 1183461 h 2802196"/>
                <a:gd name="connsiteX9" fmla="*/ 1840719 w 2495619"/>
                <a:gd name="connsiteY9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5478 w 2495619"/>
                <a:gd name="connsiteY7" fmla="*/ 1188153 h 2802196"/>
                <a:gd name="connsiteX8" fmla="*/ 1840719 w 2495619"/>
                <a:gd name="connsiteY8" fmla="*/ 0 h 2802196"/>
                <a:gd name="connsiteX0" fmla="*/ 1840719 w 2495619"/>
                <a:gd name="connsiteY0" fmla="*/ 0 h 2802196"/>
                <a:gd name="connsiteX1" fmla="*/ 2124361 w 2495619"/>
                <a:gd name="connsiteY1" fmla="*/ 6874 h 2802196"/>
                <a:gd name="connsiteX2" fmla="*/ 2495619 w 2495619"/>
                <a:gd name="connsiteY2" fmla="*/ 1193304 h 2802196"/>
                <a:gd name="connsiteX3" fmla="*/ 2487129 w 2495619"/>
                <a:gd name="connsiteY3" fmla="*/ 2802196 h 2802196"/>
                <a:gd name="connsiteX4" fmla="*/ 5478 w 2495619"/>
                <a:gd name="connsiteY4" fmla="*/ 2802196 h 2802196"/>
                <a:gd name="connsiteX5" fmla="*/ 5478 w 2495619"/>
                <a:gd name="connsiteY5" fmla="*/ 1191703 h 2802196"/>
                <a:gd name="connsiteX6" fmla="*/ 0 w 2495619"/>
                <a:gd name="connsiteY6" fmla="*/ 1191699 h 2802196"/>
                <a:gd name="connsiteX7" fmla="*/ 1840719 w 2495619"/>
                <a:gd name="connsiteY7" fmla="*/ 0 h 2802196"/>
                <a:gd name="connsiteX0" fmla="*/ 1835241 w 2490141"/>
                <a:gd name="connsiteY0" fmla="*/ 0 h 2802196"/>
                <a:gd name="connsiteX1" fmla="*/ 2118883 w 2490141"/>
                <a:gd name="connsiteY1" fmla="*/ 6874 h 2802196"/>
                <a:gd name="connsiteX2" fmla="*/ 2490141 w 2490141"/>
                <a:gd name="connsiteY2" fmla="*/ 1193304 h 2802196"/>
                <a:gd name="connsiteX3" fmla="*/ 2481651 w 2490141"/>
                <a:gd name="connsiteY3" fmla="*/ 2802196 h 2802196"/>
                <a:gd name="connsiteX4" fmla="*/ 0 w 2490141"/>
                <a:gd name="connsiteY4" fmla="*/ 2802196 h 2802196"/>
                <a:gd name="connsiteX5" fmla="*/ 0 w 2490141"/>
                <a:gd name="connsiteY5" fmla="*/ 1191703 h 2802196"/>
                <a:gd name="connsiteX6" fmla="*/ 1835241 w 2490141"/>
                <a:gd name="connsiteY6" fmla="*/ 0 h 280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141" h="2802196">
                  <a:moveTo>
                    <a:pt x="1835241" y="0"/>
                  </a:moveTo>
                  <a:lnTo>
                    <a:pt x="2118883" y="6874"/>
                  </a:lnTo>
                  <a:lnTo>
                    <a:pt x="2490141" y="1193304"/>
                  </a:lnTo>
                  <a:lnTo>
                    <a:pt x="2481651" y="2802196"/>
                  </a:lnTo>
                  <a:lnTo>
                    <a:pt x="0" y="2802196"/>
                  </a:lnTo>
                  <a:lnTo>
                    <a:pt x="0" y="1191703"/>
                  </a:lnTo>
                  <a:lnTo>
                    <a:pt x="1835241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693624DF-A693-194A-8A50-6626394B1662}"/>
                </a:ext>
              </a:extLst>
            </p:cNvPr>
            <p:cNvSpPr/>
            <p:nvPr/>
          </p:nvSpPr>
          <p:spPr>
            <a:xfrm>
              <a:off x="3273511" y="2754856"/>
              <a:ext cx="2493515" cy="2818041"/>
            </a:xfrm>
            <a:custGeom>
              <a:avLst/>
              <a:gdLst>
                <a:gd name="connsiteX0" fmla="*/ 484109 w 2495619"/>
                <a:gd name="connsiteY0" fmla="*/ 0 h 2799304"/>
                <a:gd name="connsiteX1" fmla="*/ 797732 w 2495619"/>
                <a:gd name="connsiteY1" fmla="*/ 6874 h 2799304"/>
                <a:gd name="connsiteX2" fmla="*/ 2495619 w 2495619"/>
                <a:gd name="connsiteY2" fmla="*/ 1185809 h 2799304"/>
                <a:gd name="connsiteX3" fmla="*/ 2483755 w 2495619"/>
                <a:gd name="connsiteY3" fmla="*/ 1185802 h 2799304"/>
                <a:gd name="connsiteX4" fmla="*/ 2483755 w 2495619"/>
                <a:gd name="connsiteY4" fmla="*/ 2799304 h 2799304"/>
                <a:gd name="connsiteX5" fmla="*/ 2104 w 2495619"/>
                <a:gd name="connsiteY5" fmla="*/ 2799304 h 2799304"/>
                <a:gd name="connsiteX6" fmla="*/ 2104 w 2495619"/>
                <a:gd name="connsiteY6" fmla="*/ 1184206 h 2799304"/>
                <a:gd name="connsiteX7" fmla="*/ 0 w 2495619"/>
                <a:gd name="connsiteY7" fmla="*/ 1184204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1185802 h 2799304"/>
                <a:gd name="connsiteX4" fmla="*/ 2481651 w 2493515"/>
                <a:gd name="connsiteY4" fmla="*/ 2799304 h 2799304"/>
                <a:gd name="connsiteX5" fmla="*/ 0 w 2493515"/>
                <a:gd name="connsiteY5" fmla="*/ 2799304 h 2799304"/>
                <a:gd name="connsiteX6" fmla="*/ 0 w 2493515"/>
                <a:gd name="connsiteY6" fmla="*/ 1184206 h 2799304"/>
                <a:gd name="connsiteX7" fmla="*/ 482005 w 2493515"/>
                <a:gd name="connsiteY7" fmla="*/ 0 h 2799304"/>
                <a:gd name="connsiteX0" fmla="*/ 482005 w 2493515"/>
                <a:gd name="connsiteY0" fmla="*/ 0 h 2799304"/>
                <a:gd name="connsiteX1" fmla="*/ 795628 w 2493515"/>
                <a:gd name="connsiteY1" fmla="*/ 6874 h 2799304"/>
                <a:gd name="connsiteX2" fmla="*/ 2493515 w 2493515"/>
                <a:gd name="connsiteY2" fmla="*/ 1185809 h 2799304"/>
                <a:gd name="connsiteX3" fmla="*/ 2481651 w 2493515"/>
                <a:gd name="connsiteY3" fmla="*/ 2799304 h 2799304"/>
                <a:gd name="connsiteX4" fmla="*/ 0 w 2493515"/>
                <a:gd name="connsiteY4" fmla="*/ 2799304 h 2799304"/>
                <a:gd name="connsiteX5" fmla="*/ 0 w 2493515"/>
                <a:gd name="connsiteY5" fmla="*/ 1184206 h 2799304"/>
                <a:gd name="connsiteX6" fmla="*/ 482005 w 2493515"/>
                <a:gd name="connsiteY6" fmla="*/ 0 h 2799304"/>
                <a:gd name="connsiteX0" fmla="*/ 482005 w 2493515"/>
                <a:gd name="connsiteY0" fmla="*/ 11864 h 2811168"/>
                <a:gd name="connsiteX1" fmla="*/ 791880 w 2493515"/>
                <a:gd name="connsiteY1" fmla="*/ 0 h 2811168"/>
                <a:gd name="connsiteX2" fmla="*/ 2493515 w 2493515"/>
                <a:gd name="connsiteY2" fmla="*/ 1197673 h 2811168"/>
                <a:gd name="connsiteX3" fmla="*/ 2481651 w 2493515"/>
                <a:gd name="connsiteY3" fmla="*/ 2811168 h 2811168"/>
                <a:gd name="connsiteX4" fmla="*/ 0 w 2493515"/>
                <a:gd name="connsiteY4" fmla="*/ 2811168 h 2811168"/>
                <a:gd name="connsiteX5" fmla="*/ 0 w 2493515"/>
                <a:gd name="connsiteY5" fmla="*/ 1196070 h 2811168"/>
                <a:gd name="connsiteX6" fmla="*/ 482005 w 2493515"/>
                <a:gd name="connsiteY6" fmla="*/ 11864 h 2811168"/>
                <a:gd name="connsiteX0" fmla="*/ 485753 w 2493515"/>
                <a:gd name="connsiteY0" fmla="*/ 0 h 2818041"/>
                <a:gd name="connsiteX1" fmla="*/ 791880 w 2493515"/>
                <a:gd name="connsiteY1" fmla="*/ 6873 h 2818041"/>
                <a:gd name="connsiteX2" fmla="*/ 2493515 w 2493515"/>
                <a:gd name="connsiteY2" fmla="*/ 1204546 h 2818041"/>
                <a:gd name="connsiteX3" fmla="*/ 2481651 w 2493515"/>
                <a:gd name="connsiteY3" fmla="*/ 2818041 h 2818041"/>
                <a:gd name="connsiteX4" fmla="*/ 0 w 2493515"/>
                <a:gd name="connsiteY4" fmla="*/ 2818041 h 2818041"/>
                <a:gd name="connsiteX5" fmla="*/ 0 w 2493515"/>
                <a:gd name="connsiteY5" fmla="*/ 1202943 h 2818041"/>
                <a:gd name="connsiteX6" fmla="*/ 485753 w 2493515"/>
                <a:gd name="connsiteY6" fmla="*/ 0 h 2818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3515" h="2818041">
                  <a:moveTo>
                    <a:pt x="485753" y="0"/>
                  </a:moveTo>
                  <a:lnTo>
                    <a:pt x="791880" y="6873"/>
                  </a:lnTo>
                  <a:lnTo>
                    <a:pt x="2493515" y="1204546"/>
                  </a:lnTo>
                  <a:cubicBezTo>
                    <a:pt x="2489560" y="1742378"/>
                    <a:pt x="2485606" y="2280209"/>
                    <a:pt x="2481651" y="2818041"/>
                  </a:cubicBezTo>
                  <a:lnTo>
                    <a:pt x="0" y="2818041"/>
                  </a:lnTo>
                  <a:lnTo>
                    <a:pt x="0" y="1202943"/>
                  </a:lnTo>
                  <a:lnTo>
                    <a:pt x="485753" y="0"/>
                  </a:lnTo>
                  <a:close/>
                </a:path>
              </a:pathLst>
            </a:custGeom>
            <a:gradFill>
              <a:gsLst>
                <a:gs pos="98000">
                  <a:schemeClr val="accent1"/>
                </a:gs>
                <a:gs pos="75000">
                  <a:schemeClr val="accent1">
                    <a:lumMod val="97000"/>
                    <a:lumOff val="3000"/>
                  </a:schemeClr>
                </a:gs>
                <a:gs pos="0">
                  <a:srgbClr val="2B4E89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59ACF93C-647E-004C-AE6C-16A2D7695D08}"/>
                </a:ext>
              </a:extLst>
            </p:cNvPr>
            <p:cNvSpPr/>
            <p:nvPr/>
          </p:nvSpPr>
          <p:spPr>
            <a:xfrm>
              <a:off x="4096237" y="136961"/>
              <a:ext cx="4079713" cy="428599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State root, hash: 0xa34c…2f55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96FAADD-5821-7741-B9E7-8B0195393062}"/>
                </a:ext>
              </a:extLst>
            </p:cNvPr>
            <p:cNvSpPr txBox="1"/>
            <p:nvPr/>
          </p:nvSpPr>
          <p:spPr>
            <a:xfrm>
              <a:off x="382038" y="4040659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0x1354…f78b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90 ETH</a:t>
              </a: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81D9C190-D4C2-764D-821C-2C10B5EF38A1}"/>
                </a:ext>
              </a:extLst>
            </p:cNvPr>
            <p:cNvSpPr/>
            <p:nvPr/>
          </p:nvSpPr>
          <p:spPr>
            <a:xfrm>
              <a:off x="3074776" y="1019437"/>
              <a:ext cx="914400" cy="356023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789E0BD3-8CFD-7E40-BD5A-A88BB7F91E50}"/>
                </a:ext>
              </a:extLst>
            </p:cNvPr>
            <p:cNvSpPr/>
            <p:nvPr/>
          </p:nvSpPr>
          <p:spPr>
            <a:xfrm>
              <a:off x="4106563" y="1019437"/>
              <a:ext cx="914400" cy="356023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3C317300-E89D-C34A-ABCF-339FFD6B9FC6}"/>
                </a:ext>
              </a:extLst>
            </p:cNvPr>
            <p:cNvSpPr/>
            <p:nvPr/>
          </p:nvSpPr>
          <p:spPr>
            <a:xfrm>
              <a:off x="6170137" y="1019415"/>
              <a:ext cx="914400" cy="356023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47910D56-86AD-5044-8121-072F7787C67E}"/>
                </a:ext>
              </a:extLst>
            </p:cNvPr>
            <p:cNvSpPr/>
            <p:nvPr/>
          </p:nvSpPr>
          <p:spPr>
            <a:xfrm>
              <a:off x="1978114" y="1707368"/>
              <a:ext cx="685800" cy="378886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49D2CCD9-131A-5B46-AF9A-CDAEE44EFC5A}"/>
                </a:ext>
              </a:extLst>
            </p:cNvPr>
            <p:cNvSpPr/>
            <p:nvPr/>
          </p:nvSpPr>
          <p:spPr>
            <a:xfrm>
              <a:off x="3677163" y="1707368"/>
              <a:ext cx="685800" cy="378886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5BE076-A96C-AB4B-8FA5-E7601E0902D6}"/>
                </a:ext>
              </a:extLst>
            </p:cNvPr>
            <p:cNvSpPr/>
            <p:nvPr/>
          </p:nvSpPr>
          <p:spPr>
            <a:xfrm>
              <a:off x="7147357" y="1707368"/>
              <a:ext cx="685800" cy="378886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6EE37B-A20A-F644-ABAD-6D114FA15E84}"/>
                </a:ext>
              </a:extLst>
            </p:cNvPr>
            <p:cNvCxnSpPr>
              <a:cxnSpLocks/>
              <a:stCxn id="35" idx="0"/>
              <a:endCxn id="33" idx="2"/>
            </p:cNvCxnSpPr>
            <p:nvPr/>
          </p:nvCxnSpPr>
          <p:spPr>
            <a:xfrm flipV="1">
              <a:off x="3531976" y="565560"/>
              <a:ext cx="2604116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B3EF0D0-8F48-2C4F-A000-27E5E2D8BB2D}"/>
                </a:ext>
              </a:extLst>
            </p:cNvPr>
            <p:cNvCxnSpPr>
              <a:cxnSpLocks/>
              <a:stCxn id="36" idx="0"/>
              <a:endCxn id="33" idx="2"/>
            </p:cNvCxnSpPr>
            <p:nvPr/>
          </p:nvCxnSpPr>
          <p:spPr>
            <a:xfrm flipV="1">
              <a:off x="4563765" y="565560"/>
              <a:ext cx="1572329" cy="453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DCE57BE2-6F16-7642-89BC-FF28437A9989}"/>
                </a:ext>
              </a:extLst>
            </p:cNvPr>
            <p:cNvCxnSpPr>
              <a:cxnSpLocks/>
              <a:stCxn id="37" idx="0"/>
              <a:endCxn id="33" idx="2"/>
            </p:cNvCxnSpPr>
            <p:nvPr/>
          </p:nvCxnSpPr>
          <p:spPr>
            <a:xfrm flipH="1" flipV="1">
              <a:off x="6136094" y="565560"/>
              <a:ext cx="491245" cy="4538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3188FDB-E0A2-2941-9300-9F6E8FD3537F}"/>
                </a:ext>
              </a:extLst>
            </p:cNvPr>
            <p:cNvCxnSpPr>
              <a:cxnSpLocks/>
              <a:stCxn id="38" idx="0"/>
              <a:endCxn id="35" idx="2"/>
            </p:cNvCxnSpPr>
            <p:nvPr/>
          </p:nvCxnSpPr>
          <p:spPr>
            <a:xfrm flipV="1">
              <a:off x="2321014" y="1375458"/>
              <a:ext cx="1210962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057E18C-ECB9-E748-AD21-B052C63D606D}"/>
                </a:ext>
              </a:extLst>
            </p:cNvPr>
            <p:cNvCxnSpPr>
              <a:cxnSpLocks/>
              <a:stCxn id="39" idx="0"/>
              <a:endCxn id="36" idx="2"/>
            </p:cNvCxnSpPr>
            <p:nvPr/>
          </p:nvCxnSpPr>
          <p:spPr>
            <a:xfrm flipV="1">
              <a:off x="4020063" y="1375458"/>
              <a:ext cx="543700" cy="3319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4016C7A6-DE1D-D44F-A31B-6B6956576165}"/>
                </a:ext>
              </a:extLst>
            </p:cNvPr>
            <p:cNvCxnSpPr>
              <a:cxnSpLocks/>
              <a:stCxn id="40" idx="0"/>
              <a:endCxn id="37" idx="2"/>
            </p:cNvCxnSpPr>
            <p:nvPr/>
          </p:nvCxnSpPr>
          <p:spPr>
            <a:xfrm flipH="1" flipV="1">
              <a:off x="6627337" y="1375436"/>
              <a:ext cx="862920" cy="3319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C8CE364-D994-504B-BA2D-6B19ECCDAF96}"/>
                </a:ext>
              </a:extLst>
            </p:cNvPr>
            <p:cNvSpPr txBox="1"/>
            <p:nvPr/>
          </p:nvSpPr>
          <p:spPr>
            <a:xfrm>
              <a:off x="3273511" y="4040661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0x298a…e3b1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11 ETH</a:t>
              </a: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A82C5822-91D1-0E48-A6DF-B5DAD746D360}"/>
                </a:ext>
              </a:extLst>
            </p:cNvPr>
            <p:cNvSpPr/>
            <p:nvPr/>
          </p:nvSpPr>
          <p:spPr>
            <a:xfrm>
              <a:off x="2174401" y="2389358"/>
              <a:ext cx="365760" cy="378886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839C7882-959C-7647-A2B6-68BD6C92BC9F}"/>
                </a:ext>
              </a:extLst>
            </p:cNvPr>
            <p:cNvSpPr/>
            <p:nvPr/>
          </p:nvSpPr>
          <p:spPr>
            <a:xfrm>
              <a:off x="3730475" y="2384118"/>
              <a:ext cx="365760" cy="378886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E58B626F-770C-6F42-9B53-DDC680B89FCE}"/>
                </a:ext>
              </a:extLst>
            </p:cNvPr>
            <p:cNvSpPr/>
            <p:nvPr/>
          </p:nvSpPr>
          <p:spPr>
            <a:xfrm>
              <a:off x="7428772" y="2378697"/>
              <a:ext cx="365760" cy="378886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DE6DF33-4E75-4B4D-B16D-AF994B0A26E2}"/>
                </a:ext>
              </a:extLst>
            </p:cNvPr>
            <p:cNvCxnSpPr>
              <a:cxnSpLocks/>
              <a:stCxn id="48" idx="0"/>
              <a:endCxn id="38" idx="2"/>
            </p:cNvCxnSpPr>
            <p:nvPr/>
          </p:nvCxnSpPr>
          <p:spPr>
            <a:xfrm flipH="1" flipV="1">
              <a:off x="2321014" y="2086254"/>
              <a:ext cx="36267" cy="303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8EA2709-88FC-E044-8146-3E6491E5B15F}"/>
                </a:ext>
              </a:extLst>
            </p:cNvPr>
            <p:cNvCxnSpPr>
              <a:cxnSpLocks/>
              <a:stCxn id="49" idx="0"/>
              <a:endCxn id="39" idx="2"/>
            </p:cNvCxnSpPr>
            <p:nvPr/>
          </p:nvCxnSpPr>
          <p:spPr>
            <a:xfrm flipV="1">
              <a:off x="3913355" y="2086254"/>
              <a:ext cx="106708" cy="2978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D43884C-C7C7-A142-A894-24EE0E5FDCA2}"/>
                </a:ext>
              </a:extLst>
            </p:cNvPr>
            <p:cNvCxnSpPr>
              <a:cxnSpLocks/>
              <a:stCxn id="50" idx="0"/>
              <a:endCxn id="40" idx="2"/>
            </p:cNvCxnSpPr>
            <p:nvPr/>
          </p:nvCxnSpPr>
          <p:spPr>
            <a:xfrm flipH="1" flipV="1">
              <a:off x="7490259" y="2086256"/>
              <a:ext cx="121395" cy="29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99A9042-6D5C-C549-A2FA-4ACFAD6F557D}"/>
                </a:ext>
              </a:extLst>
            </p:cNvPr>
            <p:cNvSpPr txBox="1"/>
            <p:nvPr/>
          </p:nvSpPr>
          <p:spPr>
            <a:xfrm>
              <a:off x="6164982" y="4040660"/>
              <a:ext cx="24816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Account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0x737b…fc91</a:t>
              </a: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18 ETH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2B240653-3BAD-7E40-8074-C1E0CE1EB544}"/>
              </a:ext>
            </a:extLst>
          </p:cNvPr>
          <p:cNvSpPr txBox="1"/>
          <p:nvPr/>
        </p:nvSpPr>
        <p:spPr>
          <a:xfrm>
            <a:off x="8466667" y="2339415"/>
            <a:ext cx="3304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State root hash matches!</a:t>
            </a:r>
          </a:p>
        </p:txBody>
      </p:sp>
      <p:sp>
        <p:nvSpPr>
          <p:cNvPr id="57" name="Slide Number Placeholder 56">
            <a:extLst>
              <a:ext uri="{FF2B5EF4-FFF2-40B4-BE49-F238E27FC236}">
                <a16:creationId xmlns:a16="http://schemas.microsoft.com/office/drawing/2014/main" id="{5C71A335-D205-9240-9322-19FF264F0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714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7B52-4730-BE46-9E71-48B54761F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4F9CB-8B58-8B4E-B1E3-277B6A900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decentralized data sharing technology</a:t>
            </a:r>
          </a:p>
          <a:p>
            <a:r>
              <a:rPr lang="en-US" dirty="0"/>
              <a:t>Records transactions in an immutable ledger</a:t>
            </a:r>
          </a:p>
          <a:p>
            <a:r>
              <a:rPr lang="en-US" dirty="0"/>
              <a:t>Used in many applications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2993EB-79F3-214A-8475-89505E925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3816" y="176742"/>
            <a:ext cx="4938184" cy="14591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C32AC6-7ECF-1142-8128-14F610DEB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151" y="3298297"/>
            <a:ext cx="2745316" cy="27453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A3E63A-6D97-4E43-87D7-60D0A3D7B6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851" y="3625364"/>
            <a:ext cx="3043933" cy="20911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3C95FF-8AA5-174D-9EA9-188D37DC02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67800" y="3298297"/>
            <a:ext cx="2641354" cy="26413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FF927D-11BA-6340-A351-6333D92445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1299" y="1635937"/>
            <a:ext cx="3872755" cy="1039529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3F909-C2E5-F54B-A502-EE58F241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581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83BE1-E745-F94B-8D2F-8A873FBE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05862-F593-184D-A57F-F05C382DB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implemented Stateless Clients in Parity</a:t>
            </a:r>
          </a:p>
          <a:p>
            <a:pPr lvl="1"/>
            <a:r>
              <a:rPr lang="en-US" dirty="0"/>
              <a:t>Parity: Ethereum Client written in Rust</a:t>
            </a:r>
          </a:p>
          <a:p>
            <a:r>
              <a:rPr lang="en-US" dirty="0"/>
              <a:t>6000 Lines of code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8D7A03-B509-C346-B0C6-A77EB3440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758" y="3423371"/>
            <a:ext cx="7084483" cy="275359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F5A229-7BF8-F044-A769-07D3594AA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226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FB4AB-7A1D-6E44-BE28-8535CB5DE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1564A-C1D6-3F43-BF3C-53CFEBF47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Witness Size</a:t>
            </a:r>
          </a:p>
          <a:p>
            <a:r>
              <a:rPr lang="en-US" sz="2400" dirty="0"/>
              <a:t>Directory Size</a:t>
            </a:r>
          </a:p>
          <a:p>
            <a:r>
              <a:rPr lang="en-US" sz="2400" dirty="0"/>
              <a:t>I/O Operations</a:t>
            </a:r>
          </a:p>
          <a:p>
            <a:r>
              <a:rPr lang="en-US" sz="2400" dirty="0"/>
              <a:t>Throughput</a:t>
            </a:r>
          </a:p>
          <a:p>
            <a:r>
              <a:rPr lang="en-US" sz="2400" dirty="0"/>
              <a:t>Setup</a:t>
            </a:r>
          </a:p>
          <a:p>
            <a:pPr lvl="1"/>
            <a:r>
              <a:rPr lang="en-US" dirty="0"/>
              <a:t>Intel Xeon E3-1220 v5, 3.0 GHz</a:t>
            </a:r>
          </a:p>
          <a:p>
            <a:pPr lvl="1"/>
            <a:r>
              <a:rPr lang="en-US" dirty="0"/>
              <a:t>16 GB RAM</a:t>
            </a:r>
          </a:p>
          <a:p>
            <a:pPr lvl="1"/>
            <a:r>
              <a:rPr lang="en-US" dirty="0"/>
              <a:t>Intel 750 Series </a:t>
            </a:r>
            <a:r>
              <a:rPr lang="en-US" dirty="0" err="1"/>
              <a:t>NVMe</a:t>
            </a:r>
            <a:r>
              <a:rPr lang="en-US" dirty="0"/>
              <a:t> SSD</a:t>
            </a:r>
          </a:p>
          <a:p>
            <a:pPr marL="457200" lvl="1" indent="0">
              <a:buNone/>
            </a:pPr>
            <a:endParaRPr lang="en-US" sz="20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5F50B-F7CF-744E-80F9-D711249C6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9788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7C7A3-623D-9E4E-A6FA-EA502F873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Witness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F5790-040A-4045-97ED-3677B898B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every block, generate the associated witness</a:t>
            </a:r>
          </a:p>
          <a:p>
            <a:r>
              <a:rPr lang="en-US" dirty="0"/>
              <a:t>Used 7.3 million blocks from the real Ethereum blockchain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3CD6C9-DAEF-B14F-979F-393035794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197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835CB-B051-2D43-9568-04804834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Witness Size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A0C517-EB0E-A848-A1F7-2B25604DB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8594" y="0"/>
            <a:ext cx="6858000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4434F-C33C-7247-8A6C-4C2C7346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Average Witness Size: </a:t>
            </a:r>
            <a:br>
              <a:rPr lang="en-US" sz="2400" dirty="0"/>
            </a:br>
            <a:r>
              <a:rPr lang="en-US" sz="2400" dirty="0"/>
              <a:t>723 KB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Largest Witness Size: </a:t>
            </a:r>
            <a:br>
              <a:rPr lang="en-US" sz="2400" dirty="0"/>
            </a:br>
            <a:r>
              <a:rPr lang="en-US" sz="2400" dirty="0"/>
              <a:t>49.2 MB at block 2306350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Large spike is from a DDoS attack in Ethereum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Created lots of empty accounts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6FBB2-718C-174B-9EC2-FBFA1A437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89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835CB-B051-2D43-9568-04804834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Witness Size vs. Block Size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A0C517-EB0E-A848-A1F7-2B25604DB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8594" y="0"/>
            <a:ext cx="6858000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4434F-C33C-7247-8A6C-4C2C7346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Witnesses are </a:t>
            </a:r>
            <a:r>
              <a:rPr lang="en-US" sz="2400" i="1" dirty="0"/>
              <a:t>much</a:t>
            </a:r>
            <a:r>
              <a:rPr lang="en-US" sz="2400" dirty="0"/>
              <a:t> larger than the blocks!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658A5D-05CD-294D-86F1-6BC709E53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333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835CB-B051-2D43-9568-04804834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Witness Size vs. Block Size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A0C517-EB0E-A848-A1F7-2B25604DB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8594" y="0"/>
            <a:ext cx="6858000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4434F-C33C-7247-8A6C-4C2C7346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Witnesses are </a:t>
            </a:r>
            <a:r>
              <a:rPr lang="en-US" sz="2400" i="1" dirty="0"/>
              <a:t>much</a:t>
            </a:r>
            <a:r>
              <a:rPr lang="en-US" sz="2400" dirty="0"/>
              <a:t> larger than the blocks!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40x to 100x size increase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DB0AF6-CEE2-4249-BBA8-772A34B1B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8792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7C7A3-623D-9E4E-A6FA-EA502F873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Directory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F5790-040A-4045-97ED-3677B898B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Parity stores all of its data in a directory</a:t>
            </a:r>
          </a:p>
          <a:p>
            <a:pPr lvl="1"/>
            <a:r>
              <a:rPr lang="en-US" dirty="0"/>
              <a:t>Specify with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--base-path </a:t>
            </a:r>
            <a:r>
              <a:rPr lang="en-US" dirty="0">
                <a:cs typeface="Consolas" panose="020B0609020204030204" pitchFamily="49" charset="0"/>
              </a:rPr>
              <a:t>argument</a:t>
            </a:r>
          </a:p>
          <a:p>
            <a:r>
              <a:rPr lang="en-US" dirty="0">
                <a:cs typeface="Consolas" panose="020B0609020204030204" pitchFamily="49" charset="0"/>
              </a:rPr>
              <a:t>Terminology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Stateful Client: Parity with the Stateless Clients implementation, but still has a Merkle-Patricia state </a:t>
            </a:r>
            <a:r>
              <a:rPr lang="en-US" dirty="0" err="1">
                <a:cs typeface="Consolas" panose="020B0609020204030204" pitchFamily="49" charset="0"/>
              </a:rPr>
              <a:t>trie</a:t>
            </a:r>
            <a:endParaRPr lang="en-US" dirty="0">
              <a:cs typeface="Consolas" panose="020B0609020204030204" pitchFamily="49" charset="0"/>
            </a:endParaRPr>
          </a:p>
          <a:p>
            <a:pPr lvl="1"/>
            <a:r>
              <a:rPr lang="en-US" dirty="0">
                <a:cs typeface="Consolas" panose="020B0609020204030204" pitchFamily="49" charset="0"/>
              </a:rPr>
              <a:t>Stateless Client: Parity with the Stateless Clients implementation without the state </a:t>
            </a:r>
            <a:r>
              <a:rPr lang="en-US" dirty="0" err="1">
                <a:cs typeface="Consolas" panose="020B0609020204030204" pitchFamily="49" charset="0"/>
              </a:rPr>
              <a:t>trie</a:t>
            </a:r>
            <a:r>
              <a:rPr lang="en-US" dirty="0">
                <a:cs typeface="Consolas" panose="020B0609020204030204" pitchFamily="49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D4D85-1580-AD45-A345-1CF9A329F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343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835CB-B051-2D43-9568-04804834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Directory Size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A0C517-EB0E-A848-A1F7-2B25604DB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8594" y="0"/>
            <a:ext cx="6858000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4434F-C33C-7247-8A6C-4C2C7346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Increases </a:t>
            </a:r>
            <a:r>
              <a:rPr lang="en-US" sz="2400" b="1" dirty="0"/>
              <a:t>much</a:t>
            </a:r>
            <a:r>
              <a:rPr lang="en-US" sz="2400" dirty="0"/>
              <a:t> faster than unmodified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Ran out of space!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BE75DB-948F-344E-BA24-CC05CB943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31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835CB-B051-2D43-9568-04804834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Directory Size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A0C517-EB0E-A848-A1F7-2B25604DB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8594" y="0"/>
            <a:ext cx="6858000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4434F-C33C-7247-8A6C-4C2C7346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Projected directory size exceeds 5 TB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5422E8-3E7C-894F-88DD-C8F01B0E2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097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7C7A3-623D-9E4E-A6FA-EA502F873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F5790-040A-4045-97ED-3677B898B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onsolas" panose="020B0609020204030204" pitchFamily="49" charset="0"/>
              </a:rPr>
              <a:t>Parity stores data in </a:t>
            </a:r>
            <a:r>
              <a:rPr lang="en-US" dirty="0" err="1">
                <a:cs typeface="Consolas" panose="020B0609020204030204" pitchFamily="49" charset="0"/>
              </a:rPr>
              <a:t>RocksDB</a:t>
            </a:r>
            <a:endParaRPr lang="en-US" dirty="0">
              <a:cs typeface="Consolas" panose="020B0609020204030204" pitchFamily="49" charset="0"/>
            </a:endParaRPr>
          </a:p>
          <a:p>
            <a:r>
              <a:rPr lang="en-US" dirty="0">
                <a:cs typeface="Consolas" panose="020B0609020204030204" pitchFamily="49" charset="0"/>
              </a:rPr>
              <a:t>Measured I/O in unmodified Parity and Parity with Stateless Clients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Reads + writes to/from </a:t>
            </a:r>
            <a:r>
              <a:rPr lang="en-US" dirty="0" err="1">
                <a:cs typeface="Consolas" panose="020B0609020204030204" pitchFamily="49" charset="0"/>
              </a:rPr>
              <a:t>RocksDB</a:t>
            </a:r>
            <a:endParaRPr lang="en-US" dirty="0">
              <a:cs typeface="Consolas" panose="020B0609020204030204" pitchFamily="49" charset="0"/>
            </a:endParaRPr>
          </a:p>
          <a:p>
            <a:r>
              <a:rPr lang="en-US" dirty="0">
                <a:cs typeface="Consolas" panose="020B0609020204030204" pitchFamily="49" charset="0"/>
              </a:rPr>
              <a:t>Imported 7.3 million blocks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11E0BE-B3FE-144B-A298-24303D915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27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5C48-2676-F949-8F90-D0FFD37CC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7712F-52F5-BD45-A280-772CBBC9C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platform</a:t>
            </a:r>
            <a:r>
              <a:rPr lang="en-US" dirty="0"/>
              <a:t> for blockchain applications</a:t>
            </a:r>
          </a:p>
          <a:p>
            <a:r>
              <a:rPr lang="en-US" dirty="0"/>
              <a:t>Most popular application: cryptocurrency (1 ETH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≈ </a:t>
            </a:r>
            <a:r>
              <a:rPr lang="en-US" dirty="0"/>
              <a:t>166 USD)</a:t>
            </a:r>
          </a:p>
          <a:p>
            <a:r>
              <a:rPr lang="en-US" dirty="0"/>
              <a:t>Blockchain applications are written using smart contracts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B5AB7B-9DAD-1F47-9AF0-D43552BE5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385" y="4001294"/>
            <a:ext cx="3043933" cy="209118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B75523-7454-1B45-B35D-D4C530C27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272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835CB-B051-2D43-9568-04804834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Operations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A0C517-EB0E-A848-A1F7-2B25604DB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8594" y="0"/>
            <a:ext cx="6858000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4434F-C33C-7247-8A6C-4C2C7346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Unmodified Parity: </a:t>
            </a:r>
            <a:br>
              <a:rPr lang="en-US" sz="2400" dirty="0"/>
            </a:br>
            <a:r>
              <a:rPr lang="en-US" sz="2400" dirty="0"/>
              <a:t>5000 – 15000 operations required to verify a single 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Almost all operations are from traversing the state </a:t>
            </a:r>
            <a:r>
              <a:rPr lang="en-US" sz="2400" dirty="0" err="1"/>
              <a:t>trie</a:t>
            </a: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6FD447-F1E4-C14E-8903-D3B27150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1478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7C7A3-623D-9E4E-A6FA-EA502F873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Operations in Stateless Clients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F5790-040A-4045-97ED-3677B898B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onsolas" panose="020B0609020204030204" pitchFamily="49" charset="0"/>
              </a:rPr>
              <a:t>Block verification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1 Read operation to check if block has been verified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1 Read operation to check epoch transition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1 Read operation per </a:t>
            </a:r>
            <a:r>
              <a:rPr lang="en-US" i="1" dirty="0">
                <a:cs typeface="Consolas" panose="020B0609020204030204" pitchFamily="49" charset="0"/>
              </a:rPr>
              <a:t>uncle</a:t>
            </a:r>
            <a:r>
              <a:rPr lang="en-US" dirty="0">
                <a:cs typeface="Consolas" panose="020B0609020204030204" pitchFamily="49" charset="0"/>
              </a:rPr>
              <a:t> block (up to 2 uncles)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1 Write operation to store new block data</a:t>
            </a:r>
          </a:p>
          <a:p>
            <a:r>
              <a:rPr lang="en-US" dirty="0">
                <a:cs typeface="Consolas" panose="020B0609020204030204" pitchFamily="49" charset="0"/>
              </a:rPr>
              <a:t>Total: 3-6 I/O operations!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FB86E-23EE-2B40-A40B-69A11C3C3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9152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7C7A3-623D-9E4E-A6FA-EA502F873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Throughput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F5790-040A-4045-97ED-3677B898B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onsolas" panose="020B0609020204030204" pitchFamily="49" charset="0"/>
              </a:rPr>
              <a:t>When blocks are imported, they are first verified</a:t>
            </a:r>
          </a:p>
          <a:p>
            <a:r>
              <a:rPr lang="en-US" dirty="0">
                <a:cs typeface="Consolas" panose="020B0609020204030204" pitchFamily="49" charset="0"/>
              </a:rPr>
              <a:t>Same process as when Ethereum nodes receive blocks over the network</a:t>
            </a:r>
          </a:p>
          <a:p>
            <a:r>
              <a:rPr lang="en-US" dirty="0">
                <a:cs typeface="Consolas" panose="020B0609020204030204" pitchFamily="49" charset="0"/>
              </a:rPr>
              <a:t>Imported 2.3 million blocks into unmodified Parity and Parity with Stateless Clients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6D02B3-7A11-5943-9CBA-F36E8F87F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705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835CB-B051-2D43-9568-04804834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Operations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A0C517-EB0E-A848-A1F7-2B25604DB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8594" y="0"/>
            <a:ext cx="6858000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E4434F-C33C-7247-8A6C-4C2C7346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Stateless Clients is only around 10% faster than unmodified Parity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Reasons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Still storing large amount of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Profiling data shows many calls to SHA-3 hash function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Need to calculate SHA-3 of nodes in witness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B4A055-D010-7A43-B20F-4FF4DDF5D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261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0C544-2B22-7A44-8B12-8967E6C12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84A27-5DAC-0B46-BE65-99ADF7299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Stateless Clients works by bundling witnesses into blocks, allowing verifiers to read state values from the witness</a:t>
            </a:r>
          </a:p>
          <a:p>
            <a:r>
              <a:rPr lang="en-US" dirty="0"/>
              <a:t>Reduces I/O operations</a:t>
            </a:r>
          </a:p>
          <a:p>
            <a:r>
              <a:rPr lang="en-US" dirty="0"/>
              <a:t>Witness size is </a:t>
            </a:r>
            <a:r>
              <a:rPr lang="en-US" b="1" dirty="0"/>
              <a:t>extremely </a:t>
            </a:r>
            <a:r>
              <a:rPr lang="en-US" dirty="0"/>
              <a:t>large</a:t>
            </a:r>
          </a:p>
          <a:p>
            <a:pPr lvl="1"/>
            <a:r>
              <a:rPr lang="en-US" dirty="0"/>
              <a:t>40-100x larger</a:t>
            </a:r>
          </a:p>
          <a:p>
            <a:r>
              <a:rPr lang="en-US" dirty="0"/>
              <a:t>Modest throughput gains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EAC25-7568-0142-A3E6-99C22D141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870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CD500-608F-4442-BD3C-19B9B388B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56B45-64A1-3049-A2B9-24FE927E3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Ethereum 2.0 </a:t>
            </a:r>
            <a:r>
              <a:rPr lang="en-US" dirty="0" err="1"/>
              <a:t>Sharding</a:t>
            </a:r>
            <a:endParaRPr lang="en-US" dirty="0"/>
          </a:p>
          <a:p>
            <a:pPr lvl="1"/>
            <a:r>
              <a:rPr lang="en-US" dirty="0"/>
              <a:t>Builds on top of stateless clients</a:t>
            </a:r>
          </a:p>
          <a:p>
            <a:pPr lvl="1"/>
            <a:r>
              <a:rPr lang="en-US" i="1" dirty="0"/>
              <a:t>Shard</a:t>
            </a:r>
            <a:r>
              <a:rPr lang="en-US" dirty="0"/>
              <a:t> execution and storage over multiple groups of Ethereum nodes</a:t>
            </a:r>
          </a:p>
          <a:p>
            <a:pPr lvl="1"/>
            <a:r>
              <a:rPr lang="en-US" dirty="0"/>
              <a:t>Nodes are frequently reshuffled</a:t>
            </a:r>
          </a:p>
          <a:p>
            <a:r>
              <a:rPr lang="en-US" dirty="0"/>
              <a:t>Hyperledger Fabric</a:t>
            </a:r>
          </a:p>
          <a:p>
            <a:pPr lvl="1"/>
            <a:r>
              <a:rPr lang="en-US" i="1" dirty="0"/>
              <a:t>Execute-order-validate</a:t>
            </a:r>
            <a:r>
              <a:rPr lang="en-US" dirty="0"/>
              <a:t> architecture</a:t>
            </a:r>
          </a:p>
          <a:p>
            <a:r>
              <a:rPr lang="en-US" dirty="0"/>
              <a:t>Witness caching and revision</a:t>
            </a:r>
          </a:p>
          <a:p>
            <a:pPr lvl="1"/>
            <a:r>
              <a:rPr lang="en-US" dirty="0"/>
              <a:t>Reduce witness size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D1BF5-2930-004E-93CA-C88E07A7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831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99A8B4F-0FED-46C0-9186-5A8E116D8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8905" y="0"/>
            <a:ext cx="648309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A6861EE-7660-46C9-80BD-173B8F745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C8C2BB-9635-9242-9135-30E1860EF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65" y="802955"/>
            <a:ext cx="6318649" cy="145405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rgbClr val="000000"/>
                </a:solidFill>
              </a:rPr>
              <a:t>Smart Contracts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4851F-465B-7540-BE36-863CAA829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807" y="2421682"/>
            <a:ext cx="4650524" cy="36392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Computer programs that run in a </a:t>
            </a:r>
            <a:r>
              <a:rPr lang="en-US" sz="2000" i="1" dirty="0">
                <a:solidFill>
                  <a:srgbClr val="000000"/>
                </a:solidFill>
              </a:rPr>
              <a:t>secure</a:t>
            </a:r>
            <a:r>
              <a:rPr lang="en-US" sz="2000" dirty="0">
                <a:solidFill>
                  <a:srgbClr val="000000"/>
                </a:solidFill>
              </a:rPr>
              <a:t> environment</a:t>
            </a:r>
          </a:p>
          <a:p>
            <a:r>
              <a:rPr lang="en-US" sz="2000" dirty="0">
                <a:solidFill>
                  <a:srgbClr val="000000"/>
                </a:solidFill>
              </a:rPr>
              <a:t>Written in Solidity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Turing-complete programming language</a:t>
            </a:r>
          </a:p>
          <a:p>
            <a:r>
              <a:rPr lang="en-US" sz="2000" dirty="0">
                <a:solidFill>
                  <a:srgbClr val="000000"/>
                </a:solidFill>
              </a:rPr>
              <a:t>Applications</a:t>
            </a:r>
          </a:p>
          <a:p>
            <a:pPr marL="457200" lvl="1" indent="0">
              <a:buNone/>
            </a:pP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8A69B74-22E3-47CC-823F-18BE7930C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636" y="2960687"/>
            <a:ext cx="2668748" cy="2668748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71">
            <a:extLst>
              <a:ext uri="{FF2B5EF4-FFF2-40B4-BE49-F238E27FC236}">
                <a16:creationId xmlns:a16="http://schemas.microsoft.com/office/drawing/2014/main" id="{1778637B-5DB8-4A75-B2E6-FC2B1BB9A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014" y="2"/>
            <a:ext cx="4034987" cy="3428147"/>
          </a:xfrm>
          <a:custGeom>
            <a:avLst/>
            <a:gdLst>
              <a:gd name="connsiteX0" fmla="*/ 350825 w 4034987"/>
              <a:gd name="connsiteY0" fmla="*/ 0 h 3428147"/>
              <a:gd name="connsiteX1" fmla="*/ 4034987 w 4034987"/>
              <a:gd name="connsiteY1" fmla="*/ 0 h 3428147"/>
              <a:gd name="connsiteX2" fmla="*/ 4034987 w 4034987"/>
              <a:gd name="connsiteY2" fmla="*/ 2505205 h 3428147"/>
              <a:gd name="connsiteX3" fmla="*/ 3951822 w 4034987"/>
              <a:gd name="connsiteY3" fmla="*/ 2616420 h 3428147"/>
              <a:gd name="connsiteX4" fmla="*/ 2230590 w 4034987"/>
              <a:gd name="connsiteY4" fmla="*/ 3428147 h 3428147"/>
              <a:gd name="connsiteX5" fmla="*/ 0 w 4034987"/>
              <a:gd name="connsiteY5" fmla="*/ 1197557 h 3428147"/>
              <a:gd name="connsiteX6" fmla="*/ 269220 w 4034987"/>
              <a:gd name="connsiteY6" fmla="*/ 134326 h 342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4987" h="3428147">
                <a:moveTo>
                  <a:pt x="350825" y="0"/>
                </a:moveTo>
                <a:lnTo>
                  <a:pt x="4034987" y="0"/>
                </a:lnTo>
                <a:lnTo>
                  <a:pt x="4034987" y="2505205"/>
                </a:lnTo>
                <a:lnTo>
                  <a:pt x="3951822" y="2616420"/>
                </a:lnTo>
                <a:cubicBezTo>
                  <a:pt x="3542699" y="3112162"/>
                  <a:pt x="2923546" y="3428147"/>
                  <a:pt x="2230590" y="3428147"/>
                </a:cubicBezTo>
                <a:cubicBezTo>
                  <a:pt x="998669" y="3428147"/>
                  <a:pt x="0" y="2429478"/>
                  <a:pt x="0" y="1197557"/>
                </a:cubicBezTo>
                <a:cubicBezTo>
                  <a:pt x="0" y="812582"/>
                  <a:pt x="97526" y="450385"/>
                  <a:pt x="269220" y="134326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38F2B0-1AFD-0F4C-BE32-3DAF041B3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9844" y="523966"/>
            <a:ext cx="3205839" cy="18032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FAF7A8-26BA-904A-988A-F6C18AE1FD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3910" y="3478741"/>
            <a:ext cx="1606964" cy="1606964"/>
          </a:xfrm>
          <a:prstGeom prst="rect">
            <a:avLst/>
          </a:prstGeom>
        </p:spPr>
      </p:pic>
      <p:sp>
        <p:nvSpPr>
          <p:cNvPr id="19" name="Freeform 75">
            <a:extLst>
              <a:ext uri="{FF2B5EF4-FFF2-40B4-BE49-F238E27FC236}">
                <a16:creationId xmlns:a16="http://schemas.microsoft.com/office/drawing/2014/main" id="{0035A30C-45F3-4EFB-B2E8-6E2A11843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9131" y="4258570"/>
            <a:ext cx="3132869" cy="2599430"/>
          </a:xfrm>
          <a:custGeom>
            <a:avLst/>
            <a:gdLst>
              <a:gd name="connsiteX0" fmla="*/ 1612418 w 3061881"/>
              <a:gd name="connsiteY0" fmla="*/ 0 h 2540529"/>
              <a:gd name="connsiteX1" fmla="*/ 3030226 w 3061881"/>
              <a:gd name="connsiteY1" fmla="*/ 843844 h 2540529"/>
              <a:gd name="connsiteX2" fmla="*/ 3061881 w 3061881"/>
              <a:gd name="connsiteY2" fmla="*/ 909556 h 2540529"/>
              <a:gd name="connsiteX3" fmla="*/ 3061881 w 3061881"/>
              <a:gd name="connsiteY3" fmla="*/ 2315281 h 2540529"/>
              <a:gd name="connsiteX4" fmla="*/ 3030226 w 3061881"/>
              <a:gd name="connsiteY4" fmla="*/ 2380992 h 2540529"/>
              <a:gd name="connsiteX5" fmla="*/ 2949460 w 3061881"/>
              <a:gd name="connsiteY5" fmla="*/ 2513937 h 2540529"/>
              <a:gd name="connsiteX6" fmla="*/ 2929575 w 3061881"/>
              <a:gd name="connsiteY6" fmla="*/ 2540529 h 2540529"/>
              <a:gd name="connsiteX7" fmla="*/ 295261 w 3061881"/>
              <a:gd name="connsiteY7" fmla="*/ 2540529 h 2540529"/>
              <a:gd name="connsiteX8" fmla="*/ 275376 w 3061881"/>
              <a:gd name="connsiteY8" fmla="*/ 2513937 h 2540529"/>
              <a:gd name="connsiteX9" fmla="*/ 0 w 3061881"/>
              <a:gd name="connsiteY9" fmla="*/ 1612418 h 2540529"/>
              <a:gd name="connsiteX10" fmla="*/ 1612418 w 3061881"/>
              <a:gd name="connsiteY10" fmla="*/ 0 h 254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61881" h="2540529">
                <a:moveTo>
                  <a:pt x="1612418" y="0"/>
                </a:moveTo>
                <a:cubicBezTo>
                  <a:pt x="2224646" y="0"/>
                  <a:pt x="2757180" y="341213"/>
                  <a:pt x="3030226" y="843844"/>
                </a:cubicBezTo>
                <a:lnTo>
                  <a:pt x="3061881" y="909556"/>
                </a:lnTo>
                <a:lnTo>
                  <a:pt x="3061881" y="2315281"/>
                </a:lnTo>
                <a:lnTo>
                  <a:pt x="3030226" y="2380992"/>
                </a:lnTo>
                <a:cubicBezTo>
                  <a:pt x="3005404" y="2426686"/>
                  <a:pt x="2978437" y="2471046"/>
                  <a:pt x="2949460" y="2513937"/>
                </a:cubicBezTo>
                <a:lnTo>
                  <a:pt x="2929575" y="2540529"/>
                </a:lnTo>
                <a:lnTo>
                  <a:pt x="295261" y="2540529"/>
                </a:lnTo>
                <a:lnTo>
                  <a:pt x="275376" y="2513937"/>
                </a:lnTo>
                <a:cubicBezTo>
                  <a:pt x="101518" y="2256593"/>
                  <a:pt x="0" y="1946361"/>
                  <a:pt x="0" y="1612418"/>
                </a:cubicBezTo>
                <a:cubicBezTo>
                  <a:pt x="0" y="721904"/>
                  <a:pt x="721904" y="0"/>
                  <a:pt x="1612418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6D38AD-7192-0645-8D2D-A0F4C1DF09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3568" y="5658587"/>
            <a:ext cx="2432116" cy="36481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2ACF45-9FBF-4742-AC5D-E055073EF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8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5661D-6817-2F46-98D5-B18364A8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 Scalability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7C7BC-03C2-5B40-884B-633410446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Ethereum can only process ~15 transactions/second</a:t>
            </a:r>
          </a:p>
          <a:p>
            <a:pPr lvl="1"/>
            <a:r>
              <a:rPr lang="en-US" dirty="0"/>
              <a:t>Visa can process</a:t>
            </a:r>
            <a:r>
              <a:rPr lang="en-US" i="1" dirty="0"/>
              <a:t> 24000 </a:t>
            </a:r>
            <a:r>
              <a:rPr lang="en-US" dirty="0"/>
              <a:t>transactions/second</a:t>
            </a:r>
          </a:p>
          <a:p>
            <a:r>
              <a:rPr lang="en-US" dirty="0"/>
              <a:t>Smart contracts also contribute to slow transaction throughput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9D94A0-3700-074A-A5A7-B34F13527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567" y="3586163"/>
            <a:ext cx="5257800" cy="2590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EE1C3-C38E-E348-A6B3-3865FAE3B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29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CE69C-479E-F04B-AB08-28565B3FC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 Scalability: I/O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69D1DB-B28E-5642-BC35-96244ACAD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331" y="1301222"/>
            <a:ext cx="5291402" cy="529140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0B4B25-E6B4-2E44-9648-20EF4A0B8A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165755"/>
            <a:ext cx="5426869" cy="542686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BB93D26-4B6F-DD4E-9A1E-F3DBE7D8C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782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542D7-17D7-8E40-93D1-2CF38E2EF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 Scalability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9C5D1-1BFB-4544-82EA-878EF2115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Reducing I/O may improve transaction throughput</a:t>
            </a:r>
          </a:p>
          <a:p>
            <a:pPr lvl="1"/>
            <a:r>
              <a:rPr lang="en-US" dirty="0"/>
              <a:t>Better scalability</a:t>
            </a:r>
          </a:p>
          <a:p>
            <a:r>
              <a:rPr lang="en-US" dirty="0"/>
              <a:t>Stateless Clients is one proposed 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52CADF-33BB-424E-BE76-E740E9653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65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FA017-CEA7-BD47-8904-818E763EF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 Internals: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181EF-0333-6244-A58E-F4F3B96FC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Transactions</a:t>
            </a:r>
          </a:p>
          <a:p>
            <a:r>
              <a:rPr lang="en-US" dirty="0"/>
              <a:t>Blocks</a:t>
            </a:r>
          </a:p>
          <a:p>
            <a:r>
              <a:rPr lang="en-US" dirty="0"/>
              <a:t>RLP Encoding</a:t>
            </a:r>
          </a:p>
          <a:p>
            <a:r>
              <a:rPr lang="en-US" dirty="0"/>
              <a:t>Merkle-Patricia </a:t>
            </a:r>
            <a:r>
              <a:rPr lang="en-US" dirty="0" err="1"/>
              <a:t>Trie</a:t>
            </a:r>
            <a:endParaRPr lang="en-US" dirty="0"/>
          </a:p>
          <a:p>
            <a:r>
              <a:rPr lang="en-US" dirty="0"/>
              <a:t>State Transition Function</a:t>
            </a:r>
          </a:p>
          <a:p>
            <a:r>
              <a:rPr lang="en-US" dirty="0"/>
              <a:t>Proof-Of-Work (</a:t>
            </a:r>
            <a:r>
              <a:rPr lang="en-US" dirty="0" err="1"/>
              <a:t>PoW</a:t>
            </a:r>
            <a:r>
              <a:rPr lang="en-US" dirty="0"/>
              <a:t>) Consensus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65ED0-5C26-9E43-934B-16CAE226D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D8B0F-0092-5844-912A-348AA0D900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88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3725</TotalTime>
  <Words>1295</Words>
  <Application>Microsoft Macintosh PowerPoint</Application>
  <PresentationFormat>Widescreen</PresentationFormat>
  <Paragraphs>331</Paragraphs>
  <Slides>45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Arial</vt:lpstr>
      <vt:lpstr>Calibri</vt:lpstr>
      <vt:lpstr>Calibri Light</vt:lpstr>
      <vt:lpstr>Cambria Math</vt:lpstr>
      <vt:lpstr>Consolas</vt:lpstr>
      <vt:lpstr>Office Theme</vt:lpstr>
      <vt:lpstr>Implementing Stateless Clients in Ethereum</vt:lpstr>
      <vt:lpstr>Outline</vt:lpstr>
      <vt:lpstr>Blockchain</vt:lpstr>
      <vt:lpstr>Ethereum</vt:lpstr>
      <vt:lpstr>Smart Contracts</vt:lpstr>
      <vt:lpstr>Ethereum Scalability </vt:lpstr>
      <vt:lpstr>Ethereum Scalability: I/O</vt:lpstr>
      <vt:lpstr>Ethereum Scalability</vt:lpstr>
      <vt:lpstr>Ethereum Internals: Outline</vt:lpstr>
      <vt:lpstr>Transactions</vt:lpstr>
      <vt:lpstr>Blocks</vt:lpstr>
      <vt:lpstr>RLP Encoding</vt:lpstr>
      <vt:lpstr>Merkle-Patricia Trie</vt:lpstr>
      <vt:lpstr>Merkle-Patricia Trie</vt:lpstr>
      <vt:lpstr>Merkle-Patricia Trie</vt:lpstr>
      <vt:lpstr>Merkle-Patricia Trie</vt:lpstr>
      <vt:lpstr>Merkle-Patricia Trie</vt:lpstr>
      <vt:lpstr>Merkle-Patricia Trie</vt:lpstr>
      <vt:lpstr>Ethereum State Transition Function</vt:lpstr>
      <vt:lpstr>Proof-Of-Work Consensus</vt:lpstr>
      <vt:lpstr>Proof-Of-Work Consensus</vt:lpstr>
      <vt:lpstr>Stateless Clients</vt:lpstr>
      <vt:lpstr>Stateless Clients</vt:lpstr>
      <vt:lpstr>Stateless Clients: Example</vt:lpstr>
      <vt:lpstr>Stateless Clients: Example</vt:lpstr>
      <vt:lpstr>Stateless Clients: Example</vt:lpstr>
      <vt:lpstr>Stateless Clients: Example</vt:lpstr>
      <vt:lpstr>Stateless Clients: Example</vt:lpstr>
      <vt:lpstr>Stateless Clients: Example</vt:lpstr>
      <vt:lpstr>Implementation</vt:lpstr>
      <vt:lpstr>Results</vt:lpstr>
      <vt:lpstr>Witness Size</vt:lpstr>
      <vt:lpstr>Witness Size</vt:lpstr>
      <vt:lpstr>Witness Size vs. Block Size</vt:lpstr>
      <vt:lpstr>Witness Size vs. Block Size</vt:lpstr>
      <vt:lpstr>Directory Size</vt:lpstr>
      <vt:lpstr>Directory Size</vt:lpstr>
      <vt:lpstr>Directory Size</vt:lpstr>
      <vt:lpstr>I/O Operations</vt:lpstr>
      <vt:lpstr>I/O Operations</vt:lpstr>
      <vt:lpstr>I/O Operations in Stateless Clients</vt:lpstr>
      <vt:lpstr>Verification Throughput</vt:lpstr>
      <vt:lpstr>I/O Operations</vt:lpstr>
      <vt:lpstr>Conclusions</vt:lpstr>
      <vt:lpstr>Future 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Stateless Clients in Ethereum</dc:title>
  <dc:creator>Souvik Banerjee</dc:creator>
  <cp:lastModifiedBy>Souvik Banerjee</cp:lastModifiedBy>
  <cp:revision>41</cp:revision>
  <dcterms:created xsi:type="dcterms:W3CDTF">2019-05-02T19:06:10Z</dcterms:created>
  <dcterms:modified xsi:type="dcterms:W3CDTF">2019-05-05T21:54:31Z</dcterms:modified>
</cp:coreProperties>
</file>

<file path=docProps/thumbnail.jpeg>
</file>